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1" name=""/>
        <p:cNvGrpSpPr/>
        <p:nvPr/>
      </p:nvGrpSpPr>
      <p:grpSpPr>
        <a:xfrm>
          <a:off x="0" y="0"/>
          <a:ext cx="0" cy="0"/>
          <a:chOff x="0" y="0"/>
          <a:chExt cx="0" cy="0"/>
        </a:xfrm>
      </p:grpSpPr>
      <p:sp>
        <p:nvSpPr>
          <p:cNvPr id="104865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9" name=""/>
        <p:cNvGrpSpPr/>
        <p:nvPr/>
      </p:nvGrpSpPr>
      <p:grpSpPr>
        <a:xfrm>
          <a:off x="0" y="0"/>
          <a:ext cx="0" cy="0"/>
          <a:chOff x="0" y="0"/>
          <a:chExt cx="0" cy="0"/>
        </a:xfrm>
      </p:grpSpPr>
      <p:sp>
        <p:nvSpPr>
          <p:cNvPr id="1048604"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605"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60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4"/>
          <p:cNvSpPr>
            <a:spLocks noGrp="1"/>
          </p:cNvSpPr>
          <p:nvPr>
            <p:ph type="ftr" sz="quarter" idx="11"/>
          </p:nvPr>
        </p:nvSpPr>
        <p:spPr/>
        <p:txBody>
          <a:bodyPr/>
          <a:p>
            <a:endParaRPr altLang="en-US" lang="zh-CN"/>
          </a:p>
        </p:txBody>
      </p:sp>
      <p:sp>
        <p:nvSpPr>
          <p:cNvPr id="104860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6" name=""/>
        <p:cNvGrpSpPr/>
        <p:nvPr/>
      </p:nvGrpSpPr>
      <p:grpSpPr>
        <a:xfrm>
          <a:off x="0" y="0"/>
          <a:ext cx="0" cy="0"/>
          <a:chOff x="0" y="0"/>
          <a:chExt cx="0" cy="0"/>
        </a:xfrm>
      </p:grpSpPr>
      <p:sp>
        <p:nvSpPr>
          <p:cNvPr id="1048629" name="Title 1"/>
          <p:cNvSpPr>
            <a:spLocks noGrp="1"/>
          </p:cNvSpPr>
          <p:nvPr>
            <p:ph type="title"/>
          </p:nvPr>
        </p:nvSpPr>
        <p:spPr/>
        <p:txBody>
          <a:bodyPr/>
          <a:p>
            <a:r>
              <a:rPr altLang="zh-CN" lang="en-US" smtClean="0"/>
              <a:t>Click to edit Master title style</a:t>
            </a:r>
            <a:endParaRPr dirty="0" lang="en-US"/>
          </a:p>
        </p:txBody>
      </p:sp>
      <p:sp>
        <p:nvSpPr>
          <p:cNvPr id="1048630"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4"/>
          <p:cNvSpPr>
            <a:spLocks noGrp="1"/>
          </p:cNvSpPr>
          <p:nvPr>
            <p:ph type="ftr" sz="quarter" idx="11"/>
          </p:nvPr>
        </p:nvSpPr>
        <p:spPr/>
        <p:txBody>
          <a:bodyPr/>
          <a:p>
            <a:endParaRPr altLang="en-US" lang="zh-CN"/>
          </a:p>
        </p:txBody>
      </p:sp>
      <p:sp>
        <p:nvSpPr>
          <p:cNvPr id="104863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4" name=""/>
        <p:cNvGrpSpPr/>
        <p:nvPr/>
      </p:nvGrpSpPr>
      <p:grpSpPr>
        <a:xfrm>
          <a:off x="0" y="0"/>
          <a:ext cx="0" cy="0"/>
          <a:chOff x="0" y="0"/>
          <a:chExt cx="0" cy="0"/>
        </a:xfrm>
      </p:grpSpPr>
      <p:sp>
        <p:nvSpPr>
          <p:cNvPr id="1048618"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9"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1" name="Footer Placeholder 4"/>
          <p:cNvSpPr>
            <a:spLocks noGrp="1"/>
          </p:cNvSpPr>
          <p:nvPr>
            <p:ph type="ftr" sz="quarter" idx="11"/>
          </p:nvPr>
        </p:nvSpPr>
        <p:spPr/>
        <p:txBody>
          <a:bodyPr/>
          <a:p>
            <a:endParaRPr altLang="en-US" lang="zh-CN"/>
          </a:p>
        </p:txBody>
      </p:sp>
      <p:sp>
        <p:nvSpPr>
          <p:cNvPr id="104862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2" name=""/>
        <p:cNvGrpSpPr/>
        <p:nvPr/>
      </p:nvGrpSpPr>
      <p:grpSpPr>
        <a:xfrm>
          <a:off x="0" y="0"/>
          <a:ext cx="0" cy="0"/>
          <a:chOff x="0" y="0"/>
          <a:chExt cx="0" cy="0"/>
        </a:xfrm>
      </p:grpSpPr>
      <p:sp>
        <p:nvSpPr>
          <p:cNvPr id="1048581" name="Title 1"/>
          <p:cNvSpPr>
            <a:spLocks noGrp="1"/>
          </p:cNvSpPr>
          <p:nvPr>
            <p:ph type="title"/>
          </p:nvPr>
        </p:nvSpPr>
        <p:spPr/>
        <p:txBody>
          <a:bodyPr/>
          <a:p>
            <a:r>
              <a:rPr altLang="zh-CN" lang="en-US" smtClean="0"/>
              <a:t>Click to edit Master title style</a:t>
            </a:r>
            <a:endParaRPr dirty="0" lang="en-US"/>
          </a:p>
        </p:txBody>
      </p:sp>
      <p:sp>
        <p:nvSpPr>
          <p:cNvPr id="1048582"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7" name=""/>
        <p:cNvGrpSpPr/>
        <p:nvPr/>
      </p:nvGrpSpPr>
      <p:grpSpPr>
        <a:xfrm>
          <a:off x="0" y="0"/>
          <a:ext cx="0" cy="0"/>
          <a:chOff x="0" y="0"/>
          <a:chExt cx="0" cy="0"/>
        </a:xfrm>
      </p:grpSpPr>
      <p:sp>
        <p:nvSpPr>
          <p:cNvPr id="1048634"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5"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7" name="Footer Placeholder 4"/>
          <p:cNvSpPr>
            <a:spLocks noGrp="1"/>
          </p:cNvSpPr>
          <p:nvPr>
            <p:ph type="ftr" sz="quarter" idx="11"/>
          </p:nvPr>
        </p:nvSpPr>
        <p:spPr/>
        <p:txBody>
          <a:bodyPr/>
          <a:p>
            <a:endParaRPr altLang="en-US" lang="zh-CN"/>
          </a:p>
        </p:txBody>
      </p:sp>
      <p:sp>
        <p:nvSpPr>
          <p:cNvPr id="104863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5" name=""/>
        <p:cNvGrpSpPr/>
        <p:nvPr/>
      </p:nvGrpSpPr>
      <p:grpSpPr>
        <a:xfrm>
          <a:off x="0" y="0"/>
          <a:ext cx="0" cy="0"/>
          <a:chOff x="0" y="0"/>
          <a:chExt cx="0" cy="0"/>
        </a:xfrm>
      </p:grpSpPr>
      <p:sp>
        <p:nvSpPr>
          <p:cNvPr id="1048590" name="Title 1"/>
          <p:cNvSpPr>
            <a:spLocks noGrp="1"/>
          </p:cNvSpPr>
          <p:nvPr>
            <p:ph type="title"/>
          </p:nvPr>
        </p:nvSpPr>
        <p:spPr/>
        <p:txBody>
          <a:bodyPr/>
          <a:p>
            <a:r>
              <a:rPr altLang="zh-CN" lang="en-US" smtClean="0"/>
              <a:t>Click to edit Master title style</a:t>
            </a:r>
            <a:endParaRPr dirty="0" lang="en-US"/>
          </a:p>
        </p:txBody>
      </p:sp>
      <p:sp>
        <p:nvSpPr>
          <p:cNvPr id="104859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4" name="Footer Placeholder 5"/>
          <p:cNvSpPr>
            <a:spLocks noGrp="1"/>
          </p:cNvSpPr>
          <p:nvPr>
            <p:ph type="ftr" sz="quarter" idx="11"/>
          </p:nvPr>
        </p:nvSpPr>
        <p:spPr/>
        <p:txBody>
          <a:bodyPr/>
          <a:p>
            <a:endParaRPr altLang="en-US" lang="zh-CN"/>
          </a:p>
        </p:txBody>
      </p:sp>
      <p:sp>
        <p:nvSpPr>
          <p:cNvPr id="104859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3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4"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7"/>
          <p:cNvSpPr>
            <a:spLocks noGrp="1"/>
          </p:cNvSpPr>
          <p:nvPr>
            <p:ph type="ftr" sz="quarter" idx="11"/>
          </p:nvPr>
        </p:nvSpPr>
        <p:spPr/>
        <p:txBody>
          <a:bodyPr/>
          <a:p>
            <a:endParaRPr altLang="en-US" lang="zh-CN"/>
          </a:p>
        </p:txBody>
      </p:sp>
      <p:sp>
        <p:nvSpPr>
          <p:cNvPr id="1048646"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3" name=""/>
        <p:cNvGrpSpPr/>
        <p:nvPr/>
      </p:nvGrpSpPr>
      <p:grpSpPr>
        <a:xfrm>
          <a:off x="0" y="0"/>
          <a:ext cx="0" cy="0"/>
          <a:chOff x="0" y="0"/>
          <a:chExt cx="0" cy="0"/>
        </a:xfrm>
      </p:grpSpPr>
      <p:sp>
        <p:nvSpPr>
          <p:cNvPr id="1048614" name="Title 1"/>
          <p:cNvSpPr>
            <a:spLocks noGrp="1"/>
          </p:cNvSpPr>
          <p:nvPr>
            <p:ph type="title"/>
          </p:nvPr>
        </p:nvSpPr>
        <p:spPr/>
        <p:txBody>
          <a:bodyPr/>
          <a:p>
            <a:r>
              <a:rPr altLang="zh-CN" lang="en-US" smtClean="0"/>
              <a:t>Click to edit Master title style</a:t>
            </a:r>
            <a:endParaRPr dirty="0" lang="en-US"/>
          </a:p>
        </p:txBody>
      </p:sp>
      <p:sp>
        <p:nvSpPr>
          <p:cNvPr id="1048615"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3"/>
          <p:cNvSpPr>
            <a:spLocks noGrp="1"/>
          </p:cNvSpPr>
          <p:nvPr>
            <p:ph type="ftr" sz="quarter" idx="11"/>
          </p:nvPr>
        </p:nvSpPr>
        <p:spPr/>
        <p:txBody>
          <a:bodyPr/>
          <a:p>
            <a:endParaRPr altLang="en-US" lang="zh-CN"/>
          </a:p>
        </p:txBody>
      </p:sp>
      <p:sp>
        <p:nvSpPr>
          <p:cNvPr id="1048617"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 name=""/>
        <p:cNvGrpSpPr/>
        <p:nvPr/>
      </p:nvGrpSpPr>
      <p:grpSpPr>
        <a:xfrm>
          <a:off x="0" y="0"/>
          <a:ext cx="0" cy="0"/>
          <a:chOff x="0" y="0"/>
          <a:chExt cx="0" cy="0"/>
        </a:xfrm>
      </p:grpSpPr>
      <p:sp>
        <p:nvSpPr>
          <p:cNvPr id="1048647"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8" name="Footer Placeholder 2"/>
          <p:cNvSpPr>
            <a:spLocks noGrp="1"/>
          </p:cNvSpPr>
          <p:nvPr>
            <p:ph type="ftr" sz="quarter" idx="11"/>
          </p:nvPr>
        </p:nvSpPr>
        <p:spPr/>
        <p:txBody>
          <a:bodyPr/>
          <a:p>
            <a:endParaRPr altLang="en-US" lang="zh-CN"/>
          </a:p>
        </p:txBody>
      </p:sp>
      <p:sp>
        <p:nvSpPr>
          <p:cNvPr id="1048649"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 name=""/>
        <p:cNvGrpSpPr/>
        <p:nvPr/>
      </p:nvGrpSpPr>
      <p:grpSpPr>
        <a:xfrm>
          <a:off x="0" y="0"/>
          <a:ext cx="0" cy="0"/>
          <a:chOff x="0" y="0"/>
          <a:chExt cx="0" cy="0"/>
        </a:xfrm>
      </p:grpSpPr>
      <p:sp>
        <p:nvSpPr>
          <p:cNvPr id="104865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4" name="Footer Placeholder 5"/>
          <p:cNvSpPr>
            <a:spLocks noGrp="1"/>
          </p:cNvSpPr>
          <p:nvPr>
            <p:ph type="ftr" sz="quarter" idx="11"/>
          </p:nvPr>
        </p:nvSpPr>
        <p:spPr/>
        <p:txBody>
          <a:bodyPr/>
          <a:p>
            <a:endParaRPr altLang="en-US" lang="zh-CN"/>
          </a:p>
        </p:txBody>
      </p:sp>
      <p:sp>
        <p:nvSpPr>
          <p:cNvPr id="104865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5" name=""/>
        <p:cNvGrpSpPr/>
        <p:nvPr/>
      </p:nvGrpSpPr>
      <p:grpSpPr>
        <a:xfrm>
          <a:off x="0" y="0"/>
          <a:ext cx="0" cy="0"/>
          <a:chOff x="0" y="0"/>
          <a:chExt cx="0" cy="0"/>
        </a:xfrm>
      </p:grpSpPr>
      <p:sp>
        <p:nvSpPr>
          <p:cNvPr id="1048623"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4"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5"/>
          <p:cNvSpPr>
            <a:spLocks noGrp="1"/>
          </p:cNvSpPr>
          <p:nvPr>
            <p:ph type="ftr" sz="quarter" idx="11"/>
          </p:nvPr>
        </p:nvSpPr>
        <p:spPr/>
        <p:txBody>
          <a:bodyPr/>
          <a:p>
            <a:endParaRPr altLang="en-US" lang="zh-CN"/>
          </a:p>
        </p:txBody>
      </p:sp>
      <p:sp>
        <p:nvSpPr>
          <p:cNvPr id="104862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0"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standalone="yes"?>
<p:sld xmlns:a="http://schemas.openxmlformats.org/drawingml/2006/main" xmlns:r="http://schemas.openxmlformats.org/officeDocument/2006/relationships" xmlns:p="http://schemas.openxmlformats.org/presentationml/2006/main"><p:cSld><p:spTree><p:nvGrpSpPr><p:cNvPr id="32" name=""/><p:cNvGrpSpPr/><p:nvPr/></p:nvGrpSpPr><p:grpSpPr><a:xfrm><a:off x="0" y="0"/><a:ext cx="0" cy="0"/><a:chOff x="0" y="0"/><a:chExt cx="0" cy="0"/></a:xfrm></p:grpSpPr><p:sp><p:nvSpPr><p:cNvPr id="1048612" name="Title 1"/><p:cNvSpPr><a:spLocks noGrp="1"/></p:cNvSpPr><p:nvPr><p:ph type="ctrTitle"/></p:nvPr></p:nvSpPr><p:spPr><a:xfrm><a:off x="639096" y="485809"/><a:ext cx="7630761" cy="1892444"/></a:xfrm><a:solidFill><a:srgbClr val="02A5E3"/></a:solidFill></p:spPr><p:txBody><a:bodyPr><a:normAutofit/></a:bodyPr><a:p><a:r><a:rPr altLang="zh-CN" sz="3010" lang="en-US"/><a:t>श्री. छत्रपती शिवाजी महाविद्यालय, उमरगासमाजशास्त्र विभाग</a:t></a:r><a:br><a:rPr altLang="zh-CN" sz="3010" lang="en-US"/></a:br><a:endParaRPr altLang="zh-CN" sz="3010" lang="en-US"/></a:p></p:txBody></p:sp><p:sp><p:nvSpPr><p:cNvPr id="1048613" name="Subtitle 2"/><p:cNvSpPr><a:spLocks noGrp="1"/></p:cNvSpPr><p:nvPr><p:ph type="subTitle" idx="1"/></p:nvPr></p:nvSpPr><p:spPr><a:xfrm><a:off x="649428" y="2387593"/><a:ext cx="7640839" cy="3481122"/></a:xfrm><a:solidFill><a:srgbClr val="92D04F"/></a:solidFill></p:spPr><p:txBody><a:bodyPr><a:normAutofit fontScale="95833" lnSpcReduction="20000"/></a:bodyPr><a:p><a:r><a:rPr altLang="zh-CN" sz="3500" lang="en-US"/><a:t>बी. ए. प्रथम वर्ष,    सत्र पहिले </a:t></a:r><a:endParaRPr altLang="zh-CN" sz="3500" lang="en-US"/></a:p><a:p><a:r><a:rPr altLang="zh-CN" sz="2800" lang="en-US"/><a:t>पेपरचे नाव- समाजशास्त्र परिचय   पेपर   क्रमांक 1. </a:t></a:r><a:endParaRPr altLang="zh-CN" sz="2800" lang="en-US"/></a:p><a:p><a:r><a:rPr altLang="zh-CN" b="1" sz="2620" lang="en-US"/><a:t>   घटक क्रमांक 2 : समाजशास्त्रातील मूलभूत संकल्पना</a:t></a:r><a:endParaRPr altLang="zh-CN" b="1" sz="2620" lang="en-US"/></a:p><a:p><a:r><a:rPr altLang="zh-CN" b="1" sz="3400" lang="en-US"/><a:t>2.2 सामाजिक समू</a:t></a:r><a:r><a:rPr altLang="zh-CN" b="1" sz="3400" lang="en-US"/><a:t>हचे</a:t></a:r><a:r><a:rPr altLang="zh-CN" b="1" sz="3400" lang="en-US"/><a:t> </a:t></a:r><a:r><a:rPr altLang="zh-CN" b="1" sz="3400" lang="en-US"/><a:t>प</a:t></a:r><a:r><a:rPr altLang="zh-CN" b="1" sz="3400" lang="en-US"/><a:t>्र</a:t></a:r><a:r><a:rPr altLang="zh-CN" b="1" sz="3400" lang="en-US"/><a:t>क</a:t></a:r><a:r><a:rPr altLang="zh-CN" b="1" sz="3400" lang="en-US"/><a:t>ा</a:t></a:r><a:r><a:rPr altLang="zh-CN" b="1" sz="3400" lang="en-US"/><a:t>र</a:t></a:r><a:r><a:rPr altLang="zh-CN" b="1" sz="3400" lang="en-US"/><a:t> </a:t></a:r><a:endParaRPr altLang="zh-CN" b="1" sz="3400" lang="en-US"/></a:p><a:p><a:r><a:rPr altLang="zh-CN" b="1" sz="2812" lang="en-US"/><a:t>विषय अध्यापक- डॉ. अनिल गाडेकर</a:t></a:r><a:endParaRPr altLang="zh-CN" b="1" sz="2812" lang="en-US"/></a:p><a:p><a:r><a:rPr altLang="zh-CN" lang="en-US"/><a:t>समाजशास्त्र विभाग</a:t></a:r><a:endParaRPr altLang="zh-CN" lang="en-US"/></a:p><a:p><a:r><a:rPr altLang="zh-CN" lang="en-US"/><a:t>मोबाईल नंबर 95 45 43 90 48</a:t></a:r><a:endParaRPr altLang="zh-CN" lang="en-US"/></a:p></p:txBody></p:sp></p:spTree></p:cSld><p:clrMapOvr><a:masterClrMapping/></p:clrMapOvr></p:sld>
</file>

<file path=ppt/slides/slide2.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10" name=""/>
          <p:cNvSpPr>
            <a:spLocks noGrp="1"/>
          </p:cNvSpPr>
          <p:nvPr>
            <p:ph type="title"/>
          </p:nvPr>
        </p:nvSpPr>
        <p:spPr>
          <a:solidFill>
            <a:srgbClr val="92D04F"/>
          </a:solidFill>
        </p:spPr>
        <p:txBody>
          <a:bodyPr/>
          <a:p>
            <a:r>
              <a:rPr lang="en-US"/>
              <a:t>सामाजिक</a:t>
            </a:r>
            <a:r>
              <a:rPr lang="en-US"/>
              <a:t> समूहाचे</a:t>
            </a:r>
            <a:r>
              <a:rPr lang="en-US"/>
              <a:t> प्रकार</a:t>
            </a:r>
            <a:endParaRPr lang="en-US"/>
          </a:p>
        </p:txBody>
      </p:sp>
      <p:sp>
        <p:nvSpPr>
          <p:cNvPr id="1048611" name=""/>
          <p:cNvSpPr>
            <a:spLocks noGrp="1"/>
          </p:cNvSpPr>
          <p:nvPr>
            <p:ph idx="1"/>
          </p:nvPr>
        </p:nvSpPr>
        <p:spPr>
          <a:solidFill>
            <a:srgbClr val="FFE100"/>
          </a:solidFill>
        </p:spPr>
        <p:txBody>
          <a:bodyPr/>
          <a:p>
            <a:pPr indent="0" marL="0">
              <a:buNone/>
            </a:pPr>
            <a:r>
              <a:rPr lang="en-US"/>
              <a:t> </a:t>
            </a:r>
            <a:r>
              <a:rPr lang="en-US"/>
              <a:t> </a:t>
            </a:r>
            <a:r>
              <a:rPr lang="en-US"/>
              <a:t> </a:t>
            </a:r>
            <a:r>
              <a:rPr lang="en-US"/>
              <a:t>प्रस्तावना</a:t>
            </a:r>
            <a:endParaRPr lang="en-US"/>
          </a:p>
          <a:p>
            <a:pPr indent="0" marL="0">
              <a:buNone/>
            </a:pP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 </a:t>
            </a:r>
            <a:r>
              <a:rPr lang="en-US"/>
              <a:t>मानवी</a:t>
            </a:r>
            <a:r>
              <a:rPr lang="en-US"/>
              <a:t> समाजात</a:t>
            </a:r>
            <a:r>
              <a:rPr lang="en-US"/>
              <a:t> असंख्य</a:t>
            </a:r>
            <a:r>
              <a:rPr lang="en-US"/>
              <a:t> सामाजिक</a:t>
            </a:r>
            <a:r>
              <a:rPr lang="en-US"/>
              <a:t> समूह</a:t>
            </a:r>
            <a:r>
              <a:rPr lang="en-US"/>
              <a:t> असतात</a:t>
            </a:r>
            <a:r>
              <a:rPr lang="en-US"/>
              <a:t>.</a:t>
            </a:r>
            <a:r>
              <a:rPr lang="en-US"/>
              <a:t>या सर्व समूहामध्ये काही बाबतीत सारखेपणा असला तरी अनेक बाबतीत भेद सुद्धा असलेले दिसून येतात</a:t>
            </a:r>
            <a:r>
              <a:rPr lang="en-US"/>
              <a:t>.</a:t>
            </a:r>
            <a:r>
              <a:rPr lang="en-US"/>
              <a:t> अनेक</a:t>
            </a:r>
            <a:r>
              <a:rPr lang="en-US"/>
              <a:t> समाज</a:t>
            </a:r>
            <a:r>
              <a:rPr lang="en-US"/>
              <a:t> शास्त्रज्ञांनी</a:t>
            </a:r>
            <a:r>
              <a:rPr lang="en-US"/>
              <a:t> सामाजिक</a:t>
            </a:r>
            <a:r>
              <a:rPr lang="en-US"/>
              <a:t> समूह मधील</a:t>
            </a:r>
            <a:r>
              <a:rPr lang="en-US"/>
              <a:t> या</a:t>
            </a:r>
            <a:r>
              <a:rPr lang="en-US"/>
              <a:t> बेटांना</a:t>
            </a:r>
            <a:r>
              <a:rPr lang="en-US"/>
              <a:t> समूहाच्या</a:t>
            </a:r>
            <a:r>
              <a:rPr lang="en-US"/>
              <a:t> वर्गीकरणाचे</a:t>
            </a:r>
            <a:r>
              <a:rPr lang="en-US"/>
              <a:t> आणि</a:t>
            </a:r>
            <a:r>
              <a:rPr lang="en-US"/>
              <a:t> प्रकाराचे</a:t>
            </a:r>
            <a:r>
              <a:rPr lang="en-US"/>
              <a:t> आधार</a:t>
            </a:r>
            <a:r>
              <a:rPr lang="en-US"/>
              <a:t> मांडले आहेत</a:t>
            </a:r>
            <a:r>
              <a:rPr lang="en-US"/>
              <a:t> आज आपण</a:t>
            </a:r>
            <a:r>
              <a:rPr lang="en-US"/>
              <a:t> सामाजिक</a:t>
            </a:r>
            <a:r>
              <a:rPr lang="en-US"/>
              <a:t> संबंधांच्या आधारे</a:t>
            </a:r>
            <a:r>
              <a:rPr lang="en-US"/>
              <a:t> प्राथमिक</a:t>
            </a:r>
            <a:r>
              <a:rPr lang="en-US"/>
              <a:t> </a:t>
            </a:r>
            <a:r>
              <a:rPr lang="en-US"/>
              <a:t>समूह</a:t>
            </a:r>
            <a:r>
              <a:rPr lang="en-US"/>
              <a:t> </a:t>
            </a:r>
            <a:r>
              <a:rPr lang="en-US"/>
              <a:t>व</a:t>
            </a:r>
            <a:r>
              <a:rPr lang="en-US"/>
              <a:t> द्वितीय</a:t>
            </a:r>
            <a:r>
              <a:rPr lang="en-US"/>
              <a:t> समूह</a:t>
            </a:r>
            <a:r>
              <a:rPr lang="en-US"/>
              <a:t> हे प्रकार</a:t>
            </a:r>
            <a:r>
              <a:rPr lang="en-US"/>
              <a:t> अभ्यासणार</a:t>
            </a:r>
            <a:r>
              <a:rPr lang="en-US"/>
              <a:t> आहोत</a:t>
            </a:r>
            <a:r>
              <a:rPr lang="en-US"/>
              <a:t> ते</a:t>
            </a:r>
            <a:r>
              <a:rPr lang="en-US"/>
              <a:t> पुढील</a:t>
            </a:r>
            <a:r>
              <a:rPr lang="en-US"/>
              <a:t> प्रमाणे</a:t>
            </a:r>
            <a:r>
              <a:rPr lang="en-US"/>
              <a: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02" name=""/>
          <p:cNvSpPr>
            <a:spLocks noGrp="1"/>
          </p:cNvSpPr>
          <p:nvPr>
            <p:ph type="title"/>
          </p:nvPr>
        </p:nvSpPr>
        <p:spPr>
          <a:solidFill>
            <a:srgbClr val="02A5E3"/>
          </a:solidFill>
        </p:spPr>
        <p:txBody>
          <a:bodyPr/>
          <a:p>
            <a:r>
              <a:rPr lang="en-US">
                <a:solidFill>
                  <a:srgbClr val="36363D"/>
                </a:solidFill>
              </a:rPr>
              <a:t>1</a:t>
            </a:r>
            <a:r>
              <a:rPr lang="en-US">
                <a:solidFill>
                  <a:srgbClr val="36363D"/>
                </a:solidFill>
              </a:rPr>
              <a:t>.</a:t>
            </a:r>
            <a:r>
              <a:rPr lang="en-US">
                <a:solidFill>
                  <a:srgbClr val="36363D"/>
                </a:solidFill>
              </a:rPr>
              <a:t> </a:t>
            </a:r>
            <a:r>
              <a:rPr lang="en-US">
                <a:solidFill>
                  <a:srgbClr val="36363D"/>
                </a:solidFill>
              </a:rPr>
              <a:t>प्राथमिक</a:t>
            </a:r>
            <a:r>
              <a:rPr lang="en-US">
                <a:solidFill>
                  <a:srgbClr val="36363D"/>
                </a:solidFill>
              </a:rPr>
              <a:t> समूह</a:t>
            </a:r>
            <a:endParaRPr lang="en-US">
              <a:solidFill>
                <a:srgbClr val="36363D"/>
              </a:solidFill>
            </a:endParaRPr>
          </a:p>
        </p:txBody>
      </p:sp>
      <p:sp>
        <p:nvSpPr>
          <p:cNvPr id="1048603" name=""/>
          <p:cNvSpPr>
            <a:spLocks noGrp="1"/>
          </p:cNvSpPr>
          <p:nvPr>
            <p:ph idx="1"/>
          </p:nvPr>
        </p:nvSpPr>
        <p:spPr>
          <a:solidFill>
            <a:srgbClr val="92D04F"/>
          </a:solidFill>
        </p:spPr>
        <p:txBody>
          <a:bodyPr>
            <a:normAutofit fontScale="89286" lnSpcReduction="20000"/>
          </a:bodyPr>
          <a:p>
            <a:pPr indent="0" marL="0">
              <a:buNone/>
            </a:pPr>
            <a:r>
              <a:rPr lang="en-US">
                <a:solidFill>
                  <a:srgbClr val="36363D"/>
                </a:solidFill>
              </a:rPr>
              <a:t>अमेरिकन</a:t>
            </a:r>
            <a:r>
              <a:rPr lang="en-US">
                <a:solidFill>
                  <a:srgbClr val="36363D"/>
                </a:solidFill>
              </a:rPr>
              <a:t> समाजशास्त्रज्ञ</a:t>
            </a:r>
            <a:r>
              <a:rPr lang="en-US">
                <a:solidFill>
                  <a:srgbClr val="36363D"/>
                </a:solidFill>
              </a:rPr>
              <a:t> सी एच</a:t>
            </a:r>
            <a:r>
              <a:rPr lang="en-US">
                <a:solidFill>
                  <a:srgbClr val="36363D"/>
                </a:solidFill>
              </a:rPr>
              <a:t> कुले</a:t>
            </a:r>
            <a:r>
              <a:rPr lang="en-US">
                <a:solidFill>
                  <a:srgbClr val="36363D"/>
                </a:solidFill>
              </a:rPr>
              <a:t> यांनी</a:t>
            </a:r>
            <a:r>
              <a:rPr lang="en-US">
                <a:solidFill>
                  <a:srgbClr val="36363D"/>
                </a:solidFill>
              </a:rPr>
              <a:t> त्यांच्या</a:t>
            </a:r>
            <a:r>
              <a:rPr lang="en-US">
                <a:solidFill>
                  <a:srgbClr val="36363D"/>
                </a:solidFill>
              </a:rPr>
              <a:t> human organisation</a:t>
            </a:r>
            <a:r>
              <a:rPr lang="en-US">
                <a:solidFill>
                  <a:srgbClr val="36363D"/>
                </a:solidFill>
              </a:rPr>
              <a:t> 19</a:t>
            </a:r>
            <a:r>
              <a:rPr lang="en-US">
                <a:solidFill>
                  <a:srgbClr val="36363D"/>
                </a:solidFill>
              </a:rPr>
              <a:t>0</a:t>
            </a:r>
            <a:r>
              <a:rPr lang="en-US">
                <a:solidFill>
                  <a:srgbClr val="36363D"/>
                </a:solidFill>
              </a:rPr>
              <a:t>9</a:t>
            </a:r>
            <a:r>
              <a:rPr lang="en-US">
                <a:solidFill>
                  <a:srgbClr val="36363D"/>
                </a:solidFill>
              </a:rPr>
              <a:t> </a:t>
            </a:r>
            <a:r>
              <a:rPr lang="en-US">
                <a:solidFill>
                  <a:srgbClr val="36363D"/>
                </a:solidFill>
              </a:rPr>
              <a:t> </a:t>
            </a:r>
            <a:r>
              <a:rPr lang="en-US">
                <a:solidFill>
                  <a:srgbClr val="36363D"/>
                </a:solidFill>
              </a:rPr>
              <a:t>या ग्रंथात प्राथमिक समुहाची संकल्पना सर्वप्रथम मांडली</a:t>
            </a:r>
            <a:r>
              <a:rPr lang="en-US">
                <a:solidFill>
                  <a:srgbClr val="36363D"/>
                </a:solidFill>
              </a:rPr>
              <a:t>.</a:t>
            </a:r>
            <a:r>
              <a:rPr lang="en-US">
                <a:solidFill>
                  <a:srgbClr val="36363D"/>
                </a:solidFill>
              </a:rPr>
              <a:t>समूहातील सदस्यांमधील परस्परसंबंधाचे गुणात्मक स्वरूप हा फुले यांच्या प्राथमिक समूह</a:t>
            </a:r>
            <a:r>
              <a:rPr lang="en-US">
                <a:solidFill>
                  <a:srgbClr val="36363D"/>
                </a:solidFill>
              </a:rPr>
              <a:t> या</a:t>
            </a:r>
            <a:r>
              <a:rPr lang="en-US">
                <a:solidFill>
                  <a:srgbClr val="36363D"/>
                </a:solidFill>
              </a:rPr>
              <a:t> संकल्पनेचा</a:t>
            </a:r>
            <a:r>
              <a:rPr lang="en-US">
                <a:solidFill>
                  <a:srgbClr val="36363D"/>
                </a:solidFill>
              </a:rPr>
              <a:t> खरा</a:t>
            </a:r>
            <a:r>
              <a:rPr lang="en-US">
                <a:solidFill>
                  <a:srgbClr val="36363D"/>
                </a:solidFill>
              </a:rPr>
              <a:t> गाभा आहे</a:t>
            </a:r>
            <a:r>
              <a:rPr lang="en-US">
                <a:solidFill>
                  <a:srgbClr val="36363D"/>
                </a:solidFill>
              </a:rPr>
              <a:t>.</a:t>
            </a:r>
            <a:endParaRPr lang="en-US">
              <a:solidFill>
                <a:srgbClr val="36363D"/>
              </a:solidFill>
            </a:endParaRPr>
          </a:p>
          <a:p>
            <a:pPr indent="0" marL="0">
              <a:buNone/>
            </a:pPr>
            <a:r>
              <a:rPr lang="en-US">
                <a:solidFill>
                  <a:srgbClr val="36363D"/>
                </a:solidFill>
              </a:rPr>
              <a:t> </a:t>
            </a:r>
            <a:r>
              <a:rPr lang="en-US">
                <a:solidFill>
                  <a:srgbClr val="36363D"/>
                </a:solidFill>
              </a:rPr>
              <a:t>स</a:t>
            </a:r>
            <a:r>
              <a:rPr lang="en-US">
                <a:solidFill>
                  <a:srgbClr val="36363D"/>
                </a:solidFill>
              </a:rPr>
              <a:t>ी</a:t>
            </a:r>
            <a:r>
              <a:rPr lang="en-US">
                <a:solidFill>
                  <a:srgbClr val="36363D"/>
                </a:solidFill>
              </a:rPr>
              <a:t>.</a:t>
            </a:r>
            <a:r>
              <a:rPr lang="en-US">
                <a:solidFill>
                  <a:srgbClr val="36363D"/>
                </a:solidFill>
              </a:rPr>
              <a:t> एच</a:t>
            </a:r>
            <a:r>
              <a:rPr lang="en-US">
                <a:solidFill>
                  <a:srgbClr val="36363D"/>
                </a:solidFill>
              </a:rPr>
              <a:t>.</a:t>
            </a:r>
            <a:r>
              <a:rPr lang="en-US">
                <a:solidFill>
                  <a:srgbClr val="36363D"/>
                </a:solidFill>
              </a:rPr>
              <a:t> </a:t>
            </a:r>
            <a:r>
              <a:rPr lang="en-US">
                <a:solidFill>
                  <a:srgbClr val="36363D"/>
                </a:solidFill>
              </a:rPr>
              <a:t>कुले</a:t>
            </a:r>
            <a:r>
              <a:rPr lang="en-US">
                <a:solidFill>
                  <a:srgbClr val="36363D"/>
                </a:solidFill>
              </a:rPr>
              <a:t> </a:t>
            </a:r>
            <a:r>
              <a:rPr lang="en-US">
                <a:solidFill>
                  <a:srgbClr val="36363D"/>
                </a:solidFill>
              </a:rPr>
              <a:t>-</a:t>
            </a:r>
            <a:r>
              <a:rPr lang="en-US">
                <a:solidFill>
                  <a:srgbClr val="36363D"/>
                </a:solidFill>
              </a:rPr>
              <a:t>:</a:t>
            </a:r>
            <a:r>
              <a:rPr lang="en-US">
                <a:solidFill>
                  <a:srgbClr val="36363D"/>
                </a:solidFill>
              </a:rPr>
              <a:t> </a:t>
            </a:r>
            <a:r>
              <a:rPr lang="en-US">
                <a:solidFill>
                  <a:srgbClr val="36363D"/>
                </a:solidFill>
              </a:rPr>
              <a:t> ज्या समूहात</a:t>
            </a:r>
            <a:r>
              <a:rPr lang="en-US">
                <a:solidFill>
                  <a:srgbClr val="36363D"/>
                </a:solidFill>
              </a:rPr>
              <a:t> सदस्यांमधील</a:t>
            </a:r>
            <a:r>
              <a:rPr lang="en-US">
                <a:solidFill>
                  <a:srgbClr val="36363D"/>
                </a:solidFill>
              </a:rPr>
              <a:t> परस्पर</a:t>
            </a:r>
            <a:r>
              <a:rPr lang="en-US">
                <a:solidFill>
                  <a:srgbClr val="36363D"/>
                </a:solidFill>
              </a:rPr>
              <a:t> संबंध</a:t>
            </a:r>
            <a:r>
              <a:rPr lang="en-US">
                <a:solidFill>
                  <a:srgbClr val="36363D"/>
                </a:solidFill>
              </a:rPr>
              <a:t> अत्यंत</a:t>
            </a:r>
            <a:r>
              <a:rPr lang="en-US">
                <a:solidFill>
                  <a:srgbClr val="36363D"/>
                </a:solidFill>
              </a:rPr>
              <a:t> घनिष्ठ</a:t>
            </a:r>
            <a:r>
              <a:rPr lang="en-US">
                <a:solidFill>
                  <a:srgbClr val="36363D"/>
                </a:solidFill>
              </a:rPr>
              <a:t>,</a:t>
            </a:r>
            <a:r>
              <a:rPr lang="en-US">
                <a:solidFill>
                  <a:srgbClr val="36363D"/>
                </a:solidFill>
              </a:rPr>
              <a:t> समोरासमोरचे</a:t>
            </a:r>
            <a:r>
              <a:rPr lang="en-US">
                <a:solidFill>
                  <a:srgbClr val="36363D"/>
                </a:solidFill>
              </a:rPr>
              <a:t>,</a:t>
            </a:r>
            <a:r>
              <a:rPr lang="en-US">
                <a:solidFill>
                  <a:srgbClr val="36363D"/>
                </a:solidFill>
              </a:rPr>
              <a:t> </a:t>
            </a:r>
            <a:r>
              <a:rPr lang="en-US">
                <a:solidFill>
                  <a:srgbClr val="36363D"/>
                </a:solidFill>
              </a:rPr>
              <a:t>दीर्घकाळ</a:t>
            </a:r>
            <a:r>
              <a:rPr lang="en-US">
                <a:solidFill>
                  <a:srgbClr val="36363D"/>
                </a:solidFill>
              </a:rPr>
              <a:t>,</a:t>
            </a:r>
            <a:r>
              <a:rPr lang="en-US">
                <a:solidFill>
                  <a:srgbClr val="36363D"/>
                </a:solidFill>
              </a:rPr>
              <a:t> टिकणारे</a:t>
            </a:r>
            <a:r>
              <a:rPr lang="en-US">
                <a:solidFill>
                  <a:srgbClr val="36363D"/>
                </a:solidFill>
              </a:rPr>
              <a:t> आणि</a:t>
            </a:r>
            <a:r>
              <a:rPr lang="en-US">
                <a:solidFill>
                  <a:srgbClr val="36363D"/>
                </a:solidFill>
              </a:rPr>
              <a:t> प्रामुख्याने</a:t>
            </a:r>
            <a:r>
              <a:rPr lang="en-US">
                <a:solidFill>
                  <a:srgbClr val="36363D"/>
                </a:solidFill>
              </a:rPr>
              <a:t> सहकार्यावर</a:t>
            </a:r>
            <a:r>
              <a:rPr lang="en-US">
                <a:solidFill>
                  <a:srgbClr val="36363D"/>
                </a:solidFill>
              </a:rPr>
              <a:t> आधारित</a:t>
            </a:r>
            <a:r>
              <a:rPr lang="en-US">
                <a:solidFill>
                  <a:srgbClr val="36363D"/>
                </a:solidFill>
              </a:rPr>
              <a:t> असतात</a:t>
            </a:r>
            <a:r>
              <a:rPr lang="en-US">
                <a:solidFill>
                  <a:srgbClr val="36363D"/>
                </a:solidFill>
              </a:rPr>
              <a:t> त्या</a:t>
            </a:r>
            <a:r>
              <a:rPr lang="en-US">
                <a:solidFill>
                  <a:srgbClr val="36363D"/>
                </a:solidFill>
              </a:rPr>
              <a:t> समूहाला</a:t>
            </a:r>
            <a:r>
              <a:rPr lang="en-US">
                <a:solidFill>
                  <a:srgbClr val="36363D"/>
                </a:solidFill>
              </a:rPr>
              <a:t> प्राथमिक</a:t>
            </a:r>
            <a:r>
              <a:rPr lang="en-US">
                <a:solidFill>
                  <a:srgbClr val="36363D"/>
                </a:solidFill>
              </a:rPr>
              <a:t> समूह</a:t>
            </a:r>
            <a:r>
              <a:rPr lang="en-US">
                <a:solidFill>
                  <a:srgbClr val="36363D"/>
                </a:solidFill>
              </a:rPr>
              <a:t> असे</a:t>
            </a:r>
            <a:r>
              <a:rPr lang="en-US">
                <a:solidFill>
                  <a:srgbClr val="36363D"/>
                </a:solidFill>
              </a:rPr>
              <a:t> म्हणतात</a:t>
            </a:r>
            <a:r>
              <a:rPr lang="en-US">
                <a:solidFill>
                  <a:srgbClr val="36363D"/>
                </a:solidFill>
              </a:rPr>
              <a:t>.</a:t>
            </a:r>
            <a:endParaRPr lang="en-US">
              <a:solidFill>
                <a:srgbClr val="36363D"/>
              </a:solidFill>
            </a:endParaRPr>
          </a:p>
          <a:p>
            <a:pPr indent="0" marL="0">
              <a:buNone/>
            </a:pPr>
            <a:r>
              <a:rPr lang="en-US">
                <a:solidFill>
                  <a:srgbClr val="36363D"/>
                </a:solidFill>
              </a:rPr>
              <a:t>थोडक्यात</a:t>
            </a:r>
            <a:r>
              <a:rPr lang="en-US">
                <a:solidFill>
                  <a:srgbClr val="36363D"/>
                </a:solidFill>
              </a:rPr>
              <a:t> </a:t>
            </a:r>
            <a:r>
              <a:rPr lang="en-US">
                <a:solidFill>
                  <a:srgbClr val="36363D"/>
                </a:solidFill>
              </a:rPr>
              <a:t>ज्या</a:t>
            </a:r>
            <a:r>
              <a:rPr lang="en-US">
                <a:solidFill>
                  <a:srgbClr val="36363D"/>
                </a:solidFill>
              </a:rPr>
              <a:t> </a:t>
            </a:r>
            <a:r>
              <a:rPr lang="en-US">
                <a:solidFill>
                  <a:srgbClr val="36363D"/>
                </a:solidFill>
              </a:rPr>
              <a:t>समुहात</a:t>
            </a:r>
            <a:r>
              <a:rPr lang="en-US">
                <a:solidFill>
                  <a:srgbClr val="36363D"/>
                </a:solidFill>
              </a:rPr>
              <a:t> घनिष्ठ</a:t>
            </a:r>
            <a:r>
              <a:rPr lang="en-US">
                <a:solidFill>
                  <a:srgbClr val="36363D"/>
                </a:solidFill>
              </a:rPr>
              <a:t>,</a:t>
            </a:r>
            <a:r>
              <a:rPr lang="en-US">
                <a:solidFill>
                  <a:srgbClr val="36363D"/>
                </a:solidFill>
              </a:rPr>
              <a:t> जवळचे व अनोपचारिक संबंध असतात अशा समूहाला प्राथमिक समूह म्हणता येईल</a:t>
            </a:r>
            <a:r>
              <a:rPr lang="en-US">
                <a:solidFill>
                  <a:srgbClr val="36363D"/>
                </a:solidFill>
              </a:rPr>
              <a:t>.</a:t>
            </a:r>
            <a:r>
              <a:rPr lang="en-US">
                <a:solidFill>
                  <a:srgbClr val="36363D"/>
                </a:solidFill>
              </a:rPr>
              <a:t> कुटुंब</a:t>
            </a:r>
            <a:r>
              <a:rPr lang="en-US">
                <a:solidFill>
                  <a:srgbClr val="36363D"/>
                </a:solidFill>
              </a:rPr>
              <a:t> शेजार</a:t>
            </a:r>
            <a:r>
              <a:rPr lang="en-US">
                <a:solidFill>
                  <a:srgbClr val="36363D"/>
                </a:solidFill>
              </a:rPr>
              <a:t> व</a:t>
            </a:r>
            <a:r>
              <a:rPr lang="en-US">
                <a:solidFill>
                  <a:srgbClr val="36363D"/>
                </a:solidFill>
              </a:rPr>
              <a:t> मित्रांचा</a:t>
            </a:r>
            <a:r>
              <a:rPr lang="en-US">
                <a:solidFill>
                  <a:srgbClr val="36363D"/>
                </a:solidFill>
              </a:rPr>
              <a:t> गट</a:t>
            </a:r>
            <a:r>
              <a:rPr lang="en-US">
                <a:solidFill>
                  <a:srgbClr val="36363D"/>
                </a:solidFill>
              </a:rPr>
              <a:t> हे</a:t>
            </a:r>
            <a:r>
              <a:rPr lang="en-US">
                <a:solidFill>
                  <a:srgbClr val="36363D"/>
                </a:solidFill>
              </a:rPr>
              <a:t> प्राथमिक</a:t>
            </a:r>
            <a:r>
              <a:rPr lang="en-US">
                <a:solidFill>
                  <a:srgbClr val="36363D"/>
                </a:solidFill>
              </a:rPr>
              <a:t> समूहाचे उदाहरण आहेत</a:t>
            </a:r>
            <a:r>
              <a:rPr lang="en-US">
                <a:solidFill>
                  <a:srgbClr val="36363D"/>
                </a:solidFill>
              </a:rPr>
              <a:t>.</a:t>
            </a:r>
            <a:endParaRPr lang="en-US">
              <a:solidFill>
                <a:srgbClr val="36363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6" name=""/>
          <p:cNvSpPr>
            <a:spLocks noGrp="1"/>
          </p:cNvSpPr>
          <p:nvPr>
            <p:ph type="title"/>
          </p:nvPr>
        </p:nvSpPr>
        <p:spPr>
          <a:prstGeom prst="rect"/>
          <a:solidFill>
            <a:srgbClr val="FFE100"/>
          </a:solidFill>
        </p:spPr>
        <p:txBody>
          <a:bodyPr/>
          <a:p>
            <a:r>
              <a:rPr lang="en-US">
                <a:solidFill>
                  <a:srgbClr val="000000"/>
                </a:solidFill>
              </a:rPr>
              <a:t>प्राथमिक</a:t>
            </a:r>
            <a:r>
              <a:rPr lang="en-US">
                <a:solidFill>
                  <a:srgbClr val="000000"/>
                </a:solidFill>
              </a:rPr>
              <a:t> समूहाचे स्वरूप</a:t>
            </a:r>
            <a:r>
              <a:rPr lang="en-US">
                <a:solidFill>
                  <a:srgbClr val="000000"/>
                </a:solidFill>
              </a:rPr>
              <a:t> किंवा</a:t>
            </a:r>
            <a:r>
              <a:rPr lang="en-US">
                <a:solidFill>
                  <a:srgbClr val="000000"/>
                </a:solidFill>
              </a:rPr>
              <a:t> वैशिष्ट्ये</a:t>
            </a:r>
            <a:endParaRPr lang="en-US">
              <a:solidFill>
                <a:srgbClr val="000000"/>
              </a:solidFill>
            </a:endParaRPr>
          </a:p>
        </p:txBody>
      </p:sp>
      <p:sp>
        <p:nvSpPr>
          <p:cNvPr id="1048597" name=""/>
          <p:cNvSpPr>
            <a:spLocks noGrp="1"/>
          </p:cNvSpPr>
          <p:nvPr>
            <p:ph sz="half" idx="1"/>
          </p:nvPr>
        </p:nvSpPr>
        <p:spPr>
          <a:prstGeom prst="rect"/>
          <a:solidFill>
            <a:srgbClr val="FFC000"/>
          </a:solidFill>
        </p:spPr>
        <p:txBody>
          <a:bodyPr>
            <a:noAutofit/>
          </a:bodyPr>
          <a:p>
            <a:pPr>
              <a:buFont typeface="Wingdings" charset="2"/>
              <a:buChar char="l"/>
            </a:pPr>
            <a:r>
              <a:rPr sz="1500" lang="en-US">
                <a:solidFill>
                  <a:srgbClr val="36363D"/>
                </a:solidFill>
              </a:rPr>
              <a:t>भौतिक</a:t>
            </a:r>
            <a:r>
              <a:rPr sz="1500" lang="en-US">
                <a:solidFill>
                  <a:srgbClr val="36363D"/>
                </a:solidFill>
              </a:rPr>
              <a:t> सानिध्य</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समूहाचा</a:t>
            </a:r>
            <a:r>
              <a:rPr sz="1500" lang="en-US">
                <a:solidFill>
                  <a:srgbClr val="36363D"/>
                </a:solidFill>
              </a:rPr>
              <a:t> लहान</a:t>
            </a:r>
            <a:r>
              <a:rPr sz="1500" lang="en-US">
                <a:solidFill>
                  <a:srgbClr val="36363D"/>
                </a:solidFill>
              </a:rPr>
              <a:t> आकार</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संबंधातील</a:t>
            </a:r>
            <a:r>
              <a:rPr sz="1500" lang="en-US">
                <a:solidFill>
                  <a:srgbClr val="36363D"/>
                </a:solidFill>
              </a:rPr>
              <a:t> सातत्य</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समोरासमोरचे</a:t>
            </a:r>
            <a:r>
              <a:rPr sz="1500" lang="en-US">
                <a:solidFill>
                  <a:srgbClr val="36363D"/>
                </a:solidFill>
              </a:rPr>
              <a:t> संबंध</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घनिष्ठ</a:t>
            </a:r>
            <a:r>
              <a:rPr sz="1500" lang="en-US">
                <a:solidFill>
                  <a:srgbClr val="36363D"/>
                </a:solidFill>
              </a:rPr>
              <a:t> संबंध</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व्यक्तिगत</a:t>
            </a:r>
            <a:r>
              <a:rPr sz="1500" lang="en-US">
                <a:solidFill>
                  <a:srgbClr val="36363D"/>
                </a:solidFill>
              </a:rPr>
              <a:t> संबंध</a:t>
            </a:r>
            <a:endParaRPr sz="1500" lang="en-US">
              <a:solidFill>
                <a:srgbClr val="36363D"/>
              </a:solidFill>
            </a:endParaRPr>
          </a:p>
          <a:p>
            <a:pPr>
              <a:buFont typeface="Wingdings" charset="2"/>
              <a:buChar char="l"/>
            </a:pPr>
            <a:endParaRPr sz="1500" lang="en-US">
              <a:solidFill>
                <a:srgbClr val="36363D"/>
              </a:solidFill>
            </a:endParaRPr>
          </a:p>
          <a:p>
            <a:pPr>
              <a:buFont typeface="Wingdings" charset="2"/>
              <a:buChar char="l"/>
            </a:pPr>
            <a:r>
              <a:rPr sz="1500" lang="en-US">
                <a:solidFill>
                  <a:srgbClr val="36363D"/>
                </a:solidFill>
              </a:rPr>
              <a:t>अनौपचारिक</a:t>
            </a:r>
            <a:r>
              <a:rPr sz="1500" lang="en-US">
                <a:solidFill>
                  <a:srgbClr val="36363D"/>
                </a:solidFill>
              </a:rPr>
              <a:t> सम्बन्ध</a:t>
            </a:r>
            <a:endParaRPr sz="1500" lang="en-US">
              <a:solidFill>
                <a:srgbClr val="36363D"/>
              </a:solidFill>
            </a:endParaRPr>
          </a:p>
        </p:txBody>
      </p:sp>
      <p:sp>
        <p:nvSpPr>
          <p:cNvPr id="1048598" name=""/>
          <p:cNvSpPr>
            <a:spLocks noGrp="1"/>
          </p:cNvSpPr>
          <p:nvPr>
            <p:ph sz="half" idx="2"/>
          </p:nvPr>
        </p:nvSpPr>
        <p:spPr>
          <a:xfrm>
            <a:off x="4254972" y="1825624"/>
            <a:ext cx="3886200" cy="4351338"/>
          </a:xfrm>
          <a:solidFill>
            <a:srgbClr val="92D04F"/>
          </a:solidFill>
        </p:spPr>
        <p:txBody>
          <a:bodyPr>
            <a:normAutofit fontScale="64286" lnSpcReduction="20000"/>
          </a:bodyPr>
          <a:p>
            <a:pPr indent="0" marL="0">
              <a:buNone/>
            </a:pP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स्वयंस्फूर्त</a:t>
            </a:r>
            <a:r>
              <a:rPr lang="en-US">
                <a:solidFill>
                  <a:srgbClr val="36363D"/>
                </a:solidFill>
              </a:rPr>
              <a:t> संबंध</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सर्वसमावेशक</a:t>
            </a:r>
            <a:r>
              <a:rPr lang="en-US">
                <a:solidFill>
                  <a:srgbClr val="36363D"/>
                </a:solidFill>
              </a:rPr>
              <a:t> संबंध</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अ</a:t>
            </a:r>
            <a:r>
              <a:rPr lang="en-US">
                <a:solidFill>
                  <a:srgbClr val="36363D"/>
                </a:solidFill>
              </a:rPr>
              <a:t>हस्तांतरणीय</a:t>
            </a:r>
            <a:r>
              <a:rPr lang="en-US">
                <a:solidFill>
                  <a:srgbClr val="36363D"/>
                </a:solidFill>
              </a:rPr>
              <a:t> संबंध</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संबंध</a:t>
            </a:r>
            <a:r>
              <a:rPr lang="en-US">
                <a:solidFill>
                  <a:srgbClr val="36363D"/>
                </a:solidFill>
              </a:rPr>
              <a:t> हेच साध्य</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उद्दीष्टांची एक वाक्य</a:t>
            </a:r>
            <a:r>
              <a:rPr lang="en-US">
                <a:solidFill>
                  <a:srgbClr val="36363D"/>
                </a:solidFill>
              </a:rPr>
              <a:t>त</a:t>
            </a:r>
            <a:r>
              <a:rPr lang="en-US">
                <a:solidFill>
                  <a:srgbClr val="36363D"/>
                </a:solidFill>
              </a:rPr>
              <a:t>ा</a:t>
            </a:r>
            <a:r>
              <a:rPr lang="en-US">
                <a:solidFill>
                  <a:srgbClr val="36363D"/>
                </a:solidFill>
              </a:rPr>
              <a:t> </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r>
              <a:rPr lang="en-US">
                <a:solidFill>
                  <a:srgbClr val="36363D"/>
                </a:solidFill>
              </a:rPr>
              <a:t>आम्ही</a:t>
            </a:r>
            <a:r>
              <a:rPr lang="en-US">
                <a:solidFill>
                  <a:srgbClr val="36363D"/>
                </a:solidFill>
              </a:rPr>
              <a:t>ची</a:t>
            </a:r>
            <a:r>
              <a:rPr lang="en-US">
                <a:solidFill>
                  <a:srgbClr val="36363D"/>
                </a:solidFill>
              </a:rPr>
              <a:t> भावना</a:t>
            </a: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endParaRPr lang="en-US">
              <a:solidFill>
                <a:srgbClr val="36363D"/>
              </a:solidFill>
            </a:endParaRPr>
          </a:p>
          <a:p>
            <a:pPr>
              <a:buFont typeface="Wingdings" charset="2"/>
              <a:buChar char="l"/>
            </a:pPr>
            <a:endParaRPr lang="en-US">
              <a:solidFill>
                <a:srgbClr val="36363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6" name=""/>
          <p:cNvSpPr>
            <a:spLocks noGrp="1"/>
          </p:cNvSpPr>
          <p:nvPr>
            <p:ph type="title"/>
          </p:nvPr>
        </p:nvSpPr>
        <p:spPr>
          <a:solidFill>
            <a:srgbClr val="FFE100"/>
          </a:solidFill>
        </p:spPr>
        <p:txBody>
          <a:bodyPr/>
          <a:p>
            <a:r>
              <a:rPr lang="en-US"/>
              <a:t>प्राथमिक</a:t>
            </a:r>
            <a:r>
              <a:rPr lang="en-US"/>
              <a:t> समुहाचे महत्व</a:t>
            </a:r>
            <a:r>
              <a:rPr lang="en-US"/>
              <a:t> </a:t>
            </a:r>
            <a:endParaRPr lang="en-US"/>
          </a:p>
        </p:txBody>
      </p:sp>
      <p:sp>
        <p:nvSpPr>
          <p:cNvPr id="1048587" name=""/>
          <p:cNvSpPr>
            <a:spLocks noGrp="1"/>
          </p:cNvSpPr>
          <p:nvPr>
            <p:ph idx="1"/>
          </p:nvPr>
        </p:nvSpPr>
        <p:spPr>
          <a:solidFill>
            <a:srgbClr val="92D04F"/>
          </a:solidFill>
        </p:spPr>
        <p:txBody>
          <a:bodyPr/>
          <a:p>
            <a:pPr>
              <a:buFont typeface="Wingdings" charset="2"/>
              <a:buChar char="n"/>
            </a:pPr>
            <a:r>
              <a:rPr lang="en-US">
                <a:solidFill>
                  <a:srgbClr val="36363D"/>
                </a:solidFill>
              </a:rPr>
              <a:t>प्राथमिक</a:t>
            </a:r>
            <a:r>
              <a:rPr lang="en-US">
                <a:solidFill>
                  <a:srgbClr val="36363D"/>
                </a:solidFill>
              </a:rPr>
              <a:t> समूहाचे</a:t>
            </a:r>
            <a:r>
              <a:rPr lang="en-US">
                <a:solidFill>
                  <a:srgbClr val="36363D"/>
                </a:solidFill>
              </a:rPr>
              <a:t> सामाजीकरण</a:t>
            </a:r>
            <a:r>
              <a:rPr lang="en-US">
                <a:solidFill>
                  <a:srgbClr val="36363D"/>
                </a:solidFill>
              </a:rPr>
              <a:t> प्रक्रियेतील</a:t>
            </a:r>
            <a:r>
              <a:rPr lang="en-US">
                <a:solidFill>
                  <a:srgbClr val="36363D"/>
                </a:solidFill>
              </a:rPr>
              <a:t> महत्त्व</a:t>
            </a:r>
            <a:endParaRPr lang="en-US">
              <a:solidFill>
                <a:srgbClr val="36363D"/>
              </a:solidFill>
            </a:endParaRPr>
          </a:p>
          <a:p>
            <a:pPr>
              <a:buFont typeface="Wingdings" charset="2"/>
              <a:buChar char="n"/>
            </a:pPr>
            <a:endParaRPr lang="en-US">
              <a:solidFill>
                <a:srgbClr val="36363D"/>
              </a:solidFill>
            </a:endParaRPr>
          </a:p>
          <a:p>
            <a:pPr>
              <a:buFont typeface="Wingdings" charset="2"/>
              <a:buChar char="n"/>
            </a:pPr>
            <a:r>
              <a:rPr lang="en-US">
                <a:solidFill>
                  <a:srgbClr val="36363D"/>
                </a:solidFill>
              </a:rPr>
              <a:t>प्राथमिक</a:t>
            </a:r>
            <a:r>
              <a:rPr lang="en-US">
                <a:solidFill>
                  <a:srgbClr val="36363D"/>
                </a:solidFill>
              </a:rPr>
              <a:t> समूहाचे व्यक्तिमत्व</a:t>
            </a:r>
            <a:r>
              <a:rPr lang="en-US">
                <a:solidFill>
                  <a:srgbClr val="36363D"/>
                </a:solidFill>
              </a:rPr>
              <a:t> विकासातील योगदान</a:t>
            </a:r>
            <a:endParaRPr lang="en-US">
              <a:solidFill>
                <a:srgbClr val="36363D"/>
              </a:solidFill>
            </a:endParaRPr>
          </a:p>
          <a:p>
            <a:pPr>
              <a:buFont typeface="Wingdings" charset="2"/>
              <a:buChar char="n"/>
            </a:pPr>
            <a:endParaRPr lang="en-US">
              <a:solidFill>
                <a:srgbClr val="36363D"/>
              </a:solidFill>
            </a:endParaRPr>
          </a:p>
          <a:p>
            <a:pPr>
              <a:buFont typeface="Wingdings" charset="2"/>
              <a:buChar char="n"/>
            </a:pPr>
            <a:r>
              <a:rPr lang="en-US">
                <a:solidFill>
                  <a:srgbClr val="36363D"/>
                </a:solidFill>
              </a:rPr>
              <a:t>मानसिक</a:t>
            </a:r>
            <a:r>
              <a:rPr lang="en-US">
                <a:solidFill>
                  <a:srgbClr val="36363D"/>
                </a:solidFill>
              </a:rPr>
              <a:t> </a:t>
            </a:r>
            <a:r>
              <a:rPr lang="en-US">
                <a:solidFill>
                  <a:srgbClr val="36363D"/>
                </a:solidFill>
              </a:rPr>
              <a:t> सुरक्षितता</a:t>
            </a:r>
            <a:r>
              <a:rPr lang="en-US">
                <a:solidFill>
                  <a:srgbClr val="36363D"/>
                </a:solidFill>
              </a:rPr>
              <a:t> व</a:t>
            </a:r>
            <a:r>
              <a:rPr lang="en-US">
                <a:solidFill>
                  <a:srgbClr val="36363D"/>
                </a:solidFill>
              </a:rPr>
              <a:t> </a:t>
            </a:r>
            <a:r>
              <a:rPr lang="en-US">
                <a:solidFill>
                  <a:srgbClr val="36363D"/>
                </a:solidFill>
              </a:rPr>
              <a:t>स्वास्थ्य</a:t>
            </a:r>
            <a:endParaRPr lang="en-US">
              <a:solidFill>
                <a:srgbClr val="36363D"/>
              </a:solidFill>
            </a:endParaRPr>
          </a:p>
          <a:p>
            <a:pPr>
              <a:buFont typeface="Wingdings" charset="2"/>
              <a:buChar char="n"/>
            </a:pPr>
            <a:endParaRPr lang="en-US">
              <a:solidFill>
                <a:srgbClr val="36363D"/>
              </a:solidFill>
            </a:endParaRPr>
          </a:p>
          <a:p>
            <a:pPr>
              <a:buFont typeface="Wingdings" charset="2"/>
              <a:buChar char="n"/>
            </a:pPr>
            <a:r>
              <a:rPr lang="en-US">
                <a:solidFill>
                  <a:srgbClr val="36363D"/>
                </a:solidFill>
              </a:rPr>
              <a:t> </a:t>
            </a:r>
            <a:r>
              <a:rPr lang="en-US">
                <a:solidFill>
                  <a:srgbClr val="36363D"/>
                </a:solidFill>
              </a:rPr>
              <a:t>सामाजिक</a:t>
            </a:r>
            <a:r>
              <a:rPr lang="en-US">
                <a:solidFill>
                  <a:srgbClr val="36363D"/>
                </a:solidFill>
              </a:rPr>
              <a:t> नियंत्रणाची साधने</a:t>
            </a:r>
            <a:endParaRPr lang="en-US">
              <a:solidFill>
                <a:srgbClr val="36363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8" name=""/>
          <p:cNvSpPr>
            <a:spLocks noGrp="1"/>
          </p:cNvSpPr>
          <p:nvPr>
            <p:ph type="title"/>
          </p:nvPr>
        </p:nvSpPr>
        <p:spPr>
          <a:solidFill>
            <a:srgbClr val="FFE100"/>
          </a:solidFill>
        </p:spPr>
        <p:txBody>
          <a:bodyPr/>
          <a:p>
            <a:r>
              <a:rPr lang="en-US"/>
              <a:t> </a:t>
            </a:r>
            <a:r>
              <a:rPr lang="en-US"/>
              <a:t>2</a:t>
            </a:r>
            <a:r>
              <a:rPr lang="en-US"/>
              <a:t>.</a:t>
            </a:r>
            <a:r>
              <a:rPr lang="en-US"/>
              <a:t> </a:t>
            </a:r>
            <a:r>
              <a:rPr lang="en-US"/>
              <a:t>द्वितीय</a:t>
            </a:r>
            <a:r>
              <a:rPr lang="en-US"/>
              <a:t> समूह</a:t>
            </a:r>
            <a:endParaRPr lang="en-US"/>
          </a:p>
        </p:txBody>
      </p:sp>
      <p:sp>
        <p:nvSpPr>
          <p:cNvPr id="1048589" name=""/>
          <p:cNvSpPr>
            <a:spLocks noGrp="1"/>
          </p:cNvSpPr>
          <p:nvPr>
            <p:ph idx="1"/>
          </p:nvPr>
        </p:nvSpPr>
        <p:spPr>
          <a:solidFill>
            <a:srgbClr val="92D04F"/>
          </a:solidFill>
        </p:spPr>
        <p:txBody>
          <a:bodyPr>
            <a:normAutofit fontScale="82143" lnSpcReduction="20000"/>
          </a:bodyPr>
          <a:p>
            <a:pPr indent="0" marL="0">
              <a:buNone/>
            </a:pPr>
            <a:r>
              <a:rPr lang="en-US">
                <a:solidFill>
                  <a:srgbClr val="36363D"/>
                </a:solidFill>
              </a:rPr>
              <a:t>ज्या समूहाला</a:t>
            </a:r>
            <a:r>
              <a:rPr lang="en-US">
                <a:solidFill>
                  <a:srgbClr val="36363D"/>
                </a:solidFill>
              </a:rPr>
              <a:t> प्राथमिक</a:t>
            </a:r>
            <a:r>
              <a:rPr lang="en-US">
                <a:solidFill>
                  <a:srgbClr val="36363D"/>
                </a:solidFill>
              </a:rPr>
              <a:t> समूह</a:t>
            </a:r>
            <a:r>
              <a:rPr lang="en-US">
                <a:solidFill>
                  <a:srgbClr val="36363D"/>
                </a:solidFill>
              </a:rPr>
              <a:t> म्हणता</a:t>
            </a:r>
            <a:r>
              <a:rPr lang="en-US">
                <a:solidFill>
                  <a:srgbClr val="36363D"/>
                </a:solidFill>
              </a:rPr>
              <a:t> येणार</a:t>
            </a:r>
            <a:r>
              <a:rPr lang="en-US">
                <a:solidFill>
                  <a:srgbClr val="36363D"/>
                </a:solidFill>
              </a:rPr>
              <a:t> नाही</a:t>
            </a:r>
            <a:r>
              <a:rPr lang="en-US">
                <a:solidFill>
                  <a:srgbClr val="36363D"/>
                </a:solidFill>
              </a:rPr>
              <a:t> किंवा प्राथमिक समुहाच्या लक्षणांच्या विरुद्ध</a:t>
            </a:r>
            <a:r>
              <a:rPr lang="en-US">
                <a:solidFill>
                  <a:srgbClr val="36363D"/>
                </a:solidFill>
              </a:rPr>
              <a:t> लक्षणे</a:t>
            </a:r>
            <a:r>
              <a:rPr lang="en-US">
                <a:solidFill>
                  <a:srgbClr val="36363D"/>
                </a:solidFill>
              </a:rPr>
              <a:t> कमी अधिक प्रमाणात या समूहात दिसतात त्यांना दुय्यम समूह ही संज्ञा समाजशास्त्रज्ञ वापरतात आता ही संज्ञा प्राथमिक समूहाच्या विरुद्ध अर्थाची संज्ञा म्हणून समाजशास्त्रात रूढ झाली आहे समूहाच्या व्याख्यांचा अशी प्राथमिक समूह पेक्षा निराळी </a:t>
            </a:r>
            <a:r>
              <a:rPr lang="en-US">
                <a:solidFill>
                  <a:srgbClr val="36363D"/>
                </a:solidFill>
              </a:rPr>
              <a:t>लक्षणे</a:t>
            </a:r>
            <a:r>
              <a:rPr lang="en-US">
                <a:solidFill>
                  <a:srgbClr val="36363D"/>
                </a:solidFill>
              </a:rPr>
              <a:t> दिसणारा समूह असाच असल्याचे दिसते</a:t>
            </a:r>
            <a:r>
              <a:rPr lang="en-US">
                <a:solidFill>
                  <a:srgbClr val="36363D"/>
                </a:solidFill>
              </a:rPr>
              <a:t>.</a:t>
            </a:r>
            <a:r>
              <a:rPr lang="en-US">
                <a:solidFill>
                  <a:srgbClr val="36363D"/>
                </a:solidFill>
              </a:rPr>
              <a:t> दुय्यम समूह</a:t>
            </a:r>
            <a:r>
              <a:rPr lang="en-US">
                <a:solidFill>
                  <a:srgbClr val="36363D"/>
                </a:solidFill>
              </a:rPr>
              <a:t> आकाराने</a:t>
            </a:r>
            <a:r>
              <a:rPr lang="en-US">
                <a:solidFill>
                  <a:srgbClr val="36363D"/>
                </a:solidFill>
              </a:rPr>
              <a:t> मोठे असतात</a:t>
            </a:r>
            <a:r>
              <a:rPr lang="en-US">
                <a:solidFill>
                  <a:srgbClr val="36363D"/>
                </a:solidFill>
              </a:rPr>
              <a:t>,</a:t>
            </a:r>
            <a:r>
              <a:rPr lang="en-US">
                <a:solidFill>
                  <a:srgbClr val="36363D"/>
                </a:solidFill>
              </a:rPr>
              <a:t> कमी</a:t>
            </a:r>
            <a:r>
              <a:rPr lang="en-US">
                <a:solidFill>
                  <a:srgbClr val="36363D"/>
                </a:solidFill>
              </a:rPr>
              <a:t> घनिष्ट असतात</a:t>
            </a:r>
            <a:r>
              <a:rPr lang="en-US">
                <a:solidFill>
                  <a:srgbClr val="36363D"/>
                </a:solidFill>
              </a:rPr>
              <a:t>,</a:t>
            </a:r>
            <a:r>
              <a:rPr lang="en-US">
                <a:solidFill>
                  <a:srgbClr val="36363D"/>
                </a:solidFill>
              </a:rPr>
              <a:t> व्यक्तीचे</a:t>
            </a:r>
            <a:r>
              <a:rPr lang="en-US">
                <a:solidFill>
                  <a:srgbClr val="36363D"/>
                </a:solidFill>
              </a:rPr>
              <a:t> दर्जा</a:t>
            </a:r>
            <a:r>
              <a:rPr lang="en-US">
                <a:solidFill>
                  <a:srgbClr val="36363D"/>
                </a:solidFill>
              </a:rPr>
              <a:t> आणि</a:t>
            </a:r>
            <a:r>
              <a:rPr lang="en-US">
                <a:solidFill>
                  <a:srgbClr val="36363D"/>
                </a:solidFill>
              </a:rPr>
              <a:t> भूमिका यानुसार</a:t>
            </a:r>
            <a:r>
              <a:rPr lang="en-US">
                <a:solidFill>
                  <a:srgbClr val="36363D"/>
                </a:solidFill>
              </a:rPr>
              <a:t> अधिकार निर्धारित होतात</a:t>
            </a:r>
            <a:r>
              <a:rPr lang="en-US">
                <a:solidFill>
                  <a:srgbClr val="36363D"/>
                </a:solidFill>
              </a:rPr>
              <a:t> उदा</a:t>
            </a:r>
            <a:r>
              <a:rPr lang="en-US">
                <a:solidFill>
                  <a:srgbClr val="36363D"/>
                </a:solidFill>
              </a:rPr>
              <a:t>.</a:t>
            </a:r>
            <a:r>
              <a:rPr lang="en-US">
                <a:solidFill>
                  <a:srgbClr val="36363D"/>
                </a:solidFill>
              </a:rPr>
              <a:t> </a:t>
            </a:r>
            <a:r>
              <a:rPr lang="en-US">
                <a:solidFill>
                  <a:srgbClr val="36363D"/>
                </a:solidFill>
              </a:rPr>
              <a:t>राजकीय</a:t>
            </a:r>
            <a:r>
              <a:rPr lang="en-US">
                <a:solidFill>
                  <a:srgbClr val="36363D"/>
                </a:solidFill>
              </a:rPr>
              <a:t> पक्ष</a:t>
            </a:r>
            <a:r>
              <a:rPr lang="en-US">
                <a:solidFill>
                  <a:srgbClr val="36363D"/>
                </a:solidFill>
              </a:rPr>
              <a:t> कारखाना</a:t>
            </a:r>
            <a:r>
              <a:rPr lang="en-US">
                <a:solidFill>
                  <a:srgbClr val="36363D"/>
                </a:solidFill>
              </a:rPr>
              <a:t> कॉलेज</a:t>
            </a:r>
            <a:r>
              <a:rPr lang="en-US">
                <a:solidFill>
                  <a:srgbClr val="36363D"/>
                </a:solidFill>
              </a:rPr>
              <a:t> इत्यादी</a:t>
            </a:r>
            <a:endParaRPr lang="en-US">
              <a:solidFill>
                <a:srgbClr val="36363D"/>
              </a:solidFill>
            </a:endParaRPr>
          </a:p>
          <a:p>
            <a:pPr indent="0" marL="0">
              <a:buNone/>
            </a:pPr>
            <a:r>
              <a:rPr lang="en-US">
                <a:solidFill>
                  <a:srgbClr val="36363D"/>
                </a:solidFill>
              </a:rPr>
              <a:t> </a:t>
            </a:r>
            <a:r>
              <a:rPr lang="en-US">
                <a:solidFill>
                  <a:srgbClr val="36363D"/>
                </a:solidFill>
              </a:rPr>
              <a:t> </a:t>
            </a:r>
            <a:r>
              <a:rPr b="1" lang="en-US">
                <a:solidFill>
                  <a:srgbClr val="36363D"/>
                </a:solidFill>
              </a:rPr>
              <a:t> </a:t>
            </a:r>
            <a:r>
              <a:rPr b="1" lang="en-US">
                <a:solidFill>
                  <a:srgbClr val="36363D"/>
                </a:solidFill>
              </a:rPr>
              <a:t>ड्रे</a:t>
            </a:r>
            <a:r>
              <a:rPr b="1" lang="en-US">
                <a:solidFill>
                  <a:srgbClr val="36363D"/>
                </a:solidFill>
              </a:rPr>
              <a:t>सलर आणि </a:t>
            </a:r>
            <a:r>
              <a:rPr b="1" lang="en-US">
                <a:solidFill>
                  <a:srgbClr val="36363D"/>
                </a:solidFill>
              </a:rPr>
              <a:t>विलिसच्या मते</a:t>
            </a:r>
            <a:r>
              <a:rPr b="1" lang="en-US">
                <a:solidFill>
                  <a:srgbClr val="36363D"/>
                </a:solidFill>
              </a:rPr>
              <a:t> </a:t>
            </a:r>
            <a:r>
              <a:rPr b="1" lang="en-US">
                <a:solidFill>
                  <a:srgbClr val="36363D"/>
                </a:solidFill>
              </a:rPr>
              <a:t>"</a:t>
            </a:r>
            <a:r>
              <a:rPr b="1" lang="en-US">
                <a:solidFill>
                  <a:srgbClr val="36363D"/>
                </a:solidFill>
              </a:rPr>
              <a:t> </a:t>
            </a:r>
            <a:r>
              <a:rPr lang="en-US">
                <a:solidFill>
                  <a:srgbClr val="36363D"/>
                </a:solidFill>
              </a:rPr>
              <a:t>ज्या समूहाच्या</a:t>
            </a:r>
            <a:r>
              <a:rPr lang="en-US">
                <a:solidFill>
                  <a:srgbClr val="36363D"/>
                </a:solidFill>
              </a:rPr>
              <a:t> सदस्यांमधील</a:t>
            </a:r>
            <a:r>
              <a:rPr lang="en-US">
                <a:solidFill>
                  <a:srgbClr val="36363D"/>
                </a:solidFill>
              </a:rPr>
              <a:t> संबंध</a:t>
            </a:r>
            <a:r>
              <a:rPr lang="en-US">
                <a:solidFill>
                  <a:srgbClr val="36363D"/>
                </a:solidFill>
              </a:rPr>
              <a:t> सापेक्षतः</a:t>
            </a:r>
            <a:r>
              <a:rPr lang="en-US">
                <a:solidFill>
                  <a:srgbClr val="36363D"/>
                </a:solidFill>
              </a:rPr>
              <a:t> व्यक्तिनिरपेक्ष</a:t>
            </a:r>
            <a:r>
              <a:rPr lang="en-US">
                <a:solidFill>
                  <a:srgbClr val="36363D"/>
                </a:solidFill>
              </a:rPr>
              <a:t> असतात</a:t>
            </a:r>
            <a:r>
              <a:rPr lang="en-US">
                <a:solidFill>
                  <a:srgbClr val="36363D"/>
                </a:solidFill>
              </a:rPr>
              <a:t> त्याला</a:t>
            </a:r>
            <a:r>
              <a:rPr lang="en-US">
                <a:solidFill>
                  <a:srgbClr val="36363D"/>
                </a:solidFill>
              </a:rPr>
              <a:t> दुय्यम समूह</a:t>
            </a:r>
            <a:r>
              <a:rPr lang="en-US">
                <a:solidFill>
                  <a:srgbClr val="36363D"/>
                </a:solidFill>
              </a:rPr>
              <a:t> असे</a:t>
            </a:r>
            <a:r>
              <a:rPr lang="en-US">
                <a:solidFill>
                  <a:srgbClr val="36363D"/>
                </a:solidFill>
              </a:rPr>
              <a:t> म्हणतात</a:t>
            </a:r>
            <a:r>
              <a:rPr lang="en-US">
                <a:solidFill>
                  <a:srgbClr val="36363D"/>
                </a:solidFill>
              </a:rPr>
              <a:t>.</a:t>
            </a:r>
            <a:r>
              <a:rPr lang="en-US">
                <a:solidFill>
                  <a:srgbClr val="36363D"/>
                </a:solidFill>
              </a:rPr>
              <a:t>"</a:t>
            </a:r>
            <a:endParaRPr lang="en-US">
              <a:solidFill>
                <a:srgbClr val="36363D"/>
              </a:solidFill>
            </a:endParaRPr>
          </a:p>
          <a:p>
            <a:pPr indent="0" marL="0">
              <a:buNone/>
            </a:pPr>
            <a:r>
              <a:rPr b="1" lang="en-US">
                <a:solidFill>
                  <a:srgbClr val="36363D"/>
                </a:solidFill>
              </a:rPr>
              <a:t> </a:t>
            </a:r>
            <a:r>
              <a:rPr b="1" lang="en-US">
                <a:solidFill>
                  <a:srgbClr val="36363D"/>
                </a:solidFill>
              </a:rPr>
              <a:t>टी</a:t>
            </a:r>
            <a:r>
              <a:rPr b="1" lang="en-US">
                <a:solidFill>
                  <a:srgbClr val="36363D"/>
                </a:solidFill>
              </a:rPr>
              <a:t>शेलर</a:t>
            </a:r>
            <a:r>
              <a:rPr b="1" lang="en-US">
                <a:solidFill>
                  <a:srgbClr val="36363D"/>
                </a:solidFill>
              </a:rPr>
              <a:t>,</a:t>
            </a:r>
            <a:r>
              <a:rPr b="1" lang="en-US">
                <a:solidFill>
                  <a:srgbClr val="36363D"/>
                </a:solidFill>
              </a:rPr>
              <a:t> </a:t>
            </a:r>
            <a:r>
              <a:rPr b="1" lang="en-US">
                <a:solidFill>
                  <a:srgbClr val="36363D"/>
                </a:solidFill>
              </a:rPr>
              <a:t>व्हाय</a:t>
            </a:r>
            <a:r>
              <a:rPr b="1" lang="en-US">
                <a:solidFill>
                  <a:srgbClr val="36363D"/>
                </a:solidFill>
              </a:rPr>
              <a:t>ट</a:t>
            </a:r>
            <a:r>
              <a:rPr b="1" lang="en-US">
                <a:solidFill>
                  <a:srgbClr val="36363D"/>
                </a:solidFill>
              </a:rPr>
              <a:t>न</a:t>
            </a:r>
            <a:r>
              <a:rPr b="1" lang="en-US">
                <a:solidFill>
                  <a:srgbClr val="36363D"/>
                </a:solidFill>
              </a:rPr>
              <a:t> आणि</a:t>
            </a:r>
            <a:r>
              <a:rPr b="1" lang="en-US">
                <a:solidFill>
                  <a:srgbClr val="36363D"/>
                </a:solidFill>
              </a:rPr>
              <a:t> हंटर</a:t>
            </a:r>
            <a:r>
              <a:rPr b="1" lang="en-US">
                <a:solidFill>
                  <a:srgbClr val="36363D"/>
                </a:solidFill>
              </a:rPr>
              <a:t> च्या</a:t>
            </a:r>
            <a:r>
              <a:rPr b="1" lang="en-US">
                <a:solidFill>
                  <a:srgbClr val="36363D"/>
                </a:solidFill>
              </a:rPr>
              <a:t> </a:t>
            </a:r>
            <a:r>
              <a:rPr b="1" lang="en-US">
                <a:solidFill>
                  <a:srgbClr val="36363D"/>
                </a:solidFill>
              </a:rPr>
              <a:t> </a:t>
            </a:r>
            <a:r>
              <a:rPr b="1" lang="en-US">
                <a:solidFill>
                  <a:srgbClr val="36363D"/>
                </a:solidFill>
              </a:rPr>
              <a:t>"</a:t>
            </a:r>
            <a:r>
              <a:rPr lang="en-US">
                <a:solidFill>
                  <a:srgbClr val="36363D"/>
                </a:solidFill>
              </a:rPr>
              <a:t> मते</a:t>
            </a:r>
            <a:r>
              <a:rPr lang="en-US">
                <a:solidFill>
                  <a:srgbClr val="36363D"/>
                </a:solidFill>
              </a:rPr>
              <a:t> </a:t>
            </a:r>
            <a:r>
              <a:rPr lang="en-US">
                <a:solidFill>
                  <a:srgbClr val="36363D"/>
                </a:solidFill>
              </a:rPr>
              <a:t>जोश समूह</a:t>
            </a:r>
            <a:r>
              <a:rPr lang="en-US">
                <a:solidFill>
                  <a:srgbClr val="36363D"/>
                </a:solidFill>
              </a:rPr>
              <a:t> व्यक्तिनिरपेक्ष</a:t>
            </a:r>
            <a:r>
              <a:rPr lang="en-US">
                <a:solidFill>
                  <a:srgbClr val="36363D"/>
                </a:solidFill>
              </a:rPr>
              <a:t> औपचारिक</a:t>
            </a:r>
            <a:r>
              <a:rPr lang="en-US">
                <a:solidFill>
                  <a:srgbClr val="36363D"/>
                </a:solidFill>
              </a:rPr>
              <a:t> संघटन</a:t>
            </a:r>
            <a:r>
              <a:rPr lang="en-US">
                <a:solidFill>
                  <a:srgbClr val="36363D"/>
                </a:solidFill>
              </a:rPr>
              <a:t> आणि</a:t>
            </a:r>
            <a:r>
              <a:rPr lang="en-US">
                <a:solidFill>
                  <a:srgbClr val="36363D"/>
                </a:solidFill>
              </a:rPr>
              <a:t> विशिष्ट</a:t>
            </a:r>
            <a:r>
              <a:rPr lang="en-US">
                <a:solidFill>
                  <a:srgbClr val="36363D"/>
                </a:solidFill>
              </a:rPr>
              <a:t> उद्दिष्टे</a:t>
            </a:r>
            <a:r>
              <a:rPr lang="en-US">
                <a:solidFill>
                  <a:srgbClr val="36363D"/>
                </a:solidFill>
              </a:rPr>
              <a:t> या</a:t>
            </a:r>
            <a:r>
              <a:rPr lang="en-US">
                <a:solidFill>
                  <a:srgbClr val="36363D"/>
                </a:solidFill>
              </a:rPr>
              <a:t> वैशिष्ट्यांनी युक्त</a:t>
            </a:r>
            <a:r>
              <a:rPr lang="en-US">
                <a:solidFill>
                  <a:srgbClr val="36363D"/>
                </a:solidFill>
              </a:rPr>
              <a:t> असतो</a:t>
            </a:r>
            <a:r>
              <a:rPr lang="en-US">
                <a:solidFill>
                  <a:srgbClr val="36363D"/>
                </a:solidFill>
              </a:rPr>
              <a:t> त्याला</a:t>
            </a:r>
            <a:r>
              <a:rPr lang="en-US">
                <a:solidFill>
                  <a:srgbClr val="36363D"/>
                </a:solidFill>
              </a:rPr>
              <a:t> दुय्यम समूह</a:t>
            </a:r>
            <a:r>
              <a:rPr lang="en-US">
                <a:solidFill>
                  <a:srgbClr val="36363D"/>
                </a:solidFill>
              </a:rPr>
              <a:t> असे</a:t>
            </a:r>
            <a:r>
              <a:rPr lang="en-US">
                <a:solidFill>
                  <a:srgbClr val="36363D"/>
                </a:solidFill>
              </a:rPr>
              <a:t> म्हणतात</a:t>
            </a:r>
            <a:r>
              <a:rPr lang="en-US">
                <a:solidFill>
                  <a:srgbClr val="36363D"/>
                </a:solidFill>
              </a:rPr>
              <a:t>.</a:t>
            </a:r>
            <a:r>
              <a:rPr lang="en-US">
                <a:solidFill>
                  <a:srgbClr val="36363D"/>
                </a:solidFill>
              </a:rPr>
              <a:t>"</a:t>
            </a:r>
            <a:r>
              <a:rPr lang="en-US">
                <a:solidFill>
                  <a:srgbClr val="36363D"/>
                </a:solidFill>
              </a:rPr>
              <a:t> </a:t>
            </a:r>
            <a:endParaRPr lang="en-US">
              <a:solidFill>
                <a:srgbClr val="36363D"/>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9" name=""/>
          <p:cNvSpPr>
            <a:spLocks noGrp="1"/>
          </p:cNvSpPr>
          <p:nvPr>
            <p:ph type="title"/>
          </p:nvPr>
        </p:nvSpPr>
        <p:spPr>
          <a:prstGeom prst="rect"/>
          <a:solidFill>
            <a:srgbClr val="02A5E3"/>
          </a:solidFill>
        </p:spPr>
        <p:txBody>
          <a:bodyPr/>
          <a:p>
            <a:r>
              <a:rPr lang="en-US"/>
              <a:t>दुय्यम</a:t>
            </a:r>
            <a:r>
              <a:rPr lang="en-US"/>
              <a:t> समूहाची </a:t>
            </a:r>
            <a:r>
              <a:rPr lang="en-US"/>
              <a:t>वि</a:t>
            </a:r>
            <a:r>
              <a:rPr lang="en-US"/>
              <a:t>भेदक</a:t>
            </a:r>
            <a:r>
              <a:rPr lang="en-US"/>
              <a:t> </a:t>
            </a:r>
            <a:r>
              <a:rPr lang="en-US"/>
              <a:t> वैशिष्ट्ये</a:t>
            </a:r>
            <a:endParaRPr lang="en-US"/>
          </a:p>
        </p:txBody>
      </p:sp>
      <p:sp>
        <p:nvSpPr>
          <p:cNvPr id="1048600" name=""/>
          <p:cNvSpPr>
            <a:spLocks noGrp="1"/>
          </p:cNvSpPr>
          <p:nvPr>
            <p:ph sz="half" idx="1"/>
          </p:nvPr>
        </p:nvSpPr>
        <p:spPr>
          <a:solidFill>
            <a:srgbClr val="92D04F"/>
          </a:solidFill>
        </p:spPr>
        <p:txBody>
          <a:bodyPr/>
          <a:p>
            <a:pPr indent="-514350" marL="514350">
              <a:buFont typeface="+mj-lt"/>
              <a:buAutoNum type="arabicPeriod" startAt="1"/>
            </a:pPr>
            <a:r>
              <a:rPr lang="en-US"/>
              <a:t>सदस्यात </a:t>
            </a:r>
            <a:r>
              <a:rPr lang="en-US"/>
              <a:t>भौतिक</a:t>
            </a:r>
            <a:r>
              <a:rPr lang="en-US"/>
              <a:t> सान्निध्याचा अभाव</a:t>
            </a:r>
            <a:r>
              <a:rPr lang="en-US"/>
              <a:t> </a:t>
            </a:r>
            <a:endParaRPr lang="en-US"/>
          </a:p>
          <a:p>
            <a:pPr indent="-514350" marL="514350">
              <a:buFont typeface="+mj-lt"/>
              <a:buAutoNum type="arabicPeriod" startAt="1"/>
            </a:pPr>
            <a:r>
              <a:rPr lang="en-US"/>
              <a:t> </a:t>
            </a:r>
            <a:r>
              <a:rPr lang="en-US"/>
              <a:t>समूहाचा</a:t>
            </a:r>
            <a:r>
              <a:rPr lang="en-US"/>
              <a:t> मोठा</a:t>
            </a:r>
            <a:r>
              <a:rPr lang="en-US"/>
              <a:t> आकार</a:t>
            </a:r>
            <a:endParaRPr lang="en-US"/>
          </a:p>
          <a:p>
            <a:pPr indent="-514350" marL="514350">
              <a:buFont typeface="+mj-lt"/>
              <a:buAutoNum type="arabicPeriod" startAt="1"/>
            </a:pPr>
            <a:r>
              <a:rPr lang="en-US"/>
              <a:t>तू</a:t>
            </a:r>
            <a:r>
              <a:rPr lang="en-US"/>
              <a:t>टक</a:t>
            </a:r>
            <a:r>
              <a:rPr lang="en-US"/>
              <a:t> स्वरूपाचे</a:t>
            </a:r>
            <a:r>
              <a:rPr lang="en-US"/>
              <a:t> संबंध</a:t>
            </a:r>
            <a:endParaRPr lang="en-US"/>
          </a:p>
          <a:p>
            <a:pPr indent="-514350" marL="514350">
              <a:buFont typeface="+mj-lt"/>
              <a:buAutoNum type="arabicPeriod" startAt="1"/>
            </a:pPr>
            <a:r>
              <a:rPr lang="en-US"/>
              <a:t>अ</a:t>
            </a:r>
            <a:r>
              <a:rPr lang="en-US"/>
              <a:t>प्रत्यक्ष संबंध</a:t>
            </a:r>
            <a:endParaRPr lang="en-US"/>
          </a:p>
          <a:p>
            <a:pPr indent="-514350" marL="514350">
              <a:buFont typeface="+mj-lt"/>
              <a:buAutoNum type="arabicPeriod" startAt="1"/>
            </a:pPr>
            <a:r>
              <a:rPr lang="en-US"/>
              <a:t>कमी</a:t>
            </a:r>
            <a:r>
              <a:rPr lang="en-US"/>
              <a:t> घनिष्ठ</a:t>
            </a:r>
            <a:r>
              <a:rPr lang="en-US"/>
              <a:t> संबंध</a:t>
            </a:r>
            <a:endParaRPr lang="en-US"/>
          </a:p>
          <a:p>
            <a:pPr indent="-514350" marL="514350">
              <a:buFont typeface="+mj-lt"/>
              <a:buAutoNum type="arabicPeriod" startAt="1"/>
            </a:pPr>
            <a:r>
              <a:rPr lang="en-US"/>
              <a:t>व्यक्तिनिरपेक्ष</a:t>
            </a:r>
            <a:r>
              <a:rPr lang="en-US"/>
              <a:t> संबंध</a:t>
            </a:r>
            <a:endParaRPr lang="en-US"/>
          </a:p>
          <a:p>
            <a:pPr indent="-514350" marL="514350">
              <a:buFont typeface="+mj-lt"/>
              <a:buAutoNum type="arabicPeriod" startAt="1"/>
            </a:pPr>
            <a:r>
              <a:rPr lang="en-US"/>
              <a:t>मर्यादित</a:t>
            </a:r>
            <a:r>
              <a:rPr lang="en-US"/>
              <a:t> संबंध</a:t>
            </a:r>
            <a:endParaRPr lang="en-US"/>
          </a:p>
          <a:p>
            <a:endParaRPr lang="en-US"/>
          </a:p>
        </p:txBody>
      </p:sp>
      <p:sp>
        <p:nvSpPr>
          <p:cNvPr id="1048601" name=""/>
          <p:cNvSpPr>
            <a:spLocks noGrp="1"/>
          </p:cNvSpPr>
          <p:nvPr>
            <p:ph sz="half" idx="2"/>
          </p:nvPr>
        </p:nvSpPr>
        <p:spPr>
          <a:solidFill>
            <a:srgbClr val="FFE100"/>
          </a:solidFill>
        </p:spPr>
        <p:txBody>
          <a:bodyPr/>
          <a:p>
            <a:pPr indent="0" marL="0">
              <a:buNone/>
            </a:pPr>
            <a:r>
              <a:rPr lang="en-US">
                <a:solidFill>
                  <a:srgbClr val="36363D"/>
                </a:solidFill>
              </a:rPr>
              <a:t>8</a:t>
            </a:r>
            <a:r>
              <a:rPr lang="en-US">
                <a:solidFill>
                  <a:srgbClr val="36363D"/>
                </a:solidFill>
              </a:rPr>
              <a:t>.</a:t>
            </a:r>
            <a:r>
              <a:rPr lang="en-US">
                <a:solidFill>
                  <a:srgbClr val="36363D"/>
                </a:solidFill>
              </a:rPr>
              <a:t> </a:t>
            </a:r>
            <a:r>
              <a:rPr lang="en-US">
                <a:solidFill>
                  <a:srgbClr val="36363D"/>
                </a:solidFill>
              </a:rPr>
              <a:t>औपचारिक</a:t>
            </a:r>
            <a:r>
              <a:rPr lang="en-US">
                <a:solidFill>
                  <a:srgbClr val="36363D"/>
                </a:solidFill>
              </a:rPr>
              <a:t> संबंध</a:t>
            </a:r>
            <a:endParaRPr lang="en-US">
              <a:solidFill>
                <a:srgbClr val="36363D"/>
              </a:solidFill>
            </a:endParaRPr>
          </a:p>
          <a:p>
            <a:pPr indent="0" marL="0">
              <a:buNone/>
            </a:pPr>
            <a:r>
              <a:rPr lang="en-US">
                <a:solidFill>
                  <a:srgbClr val="36363D"/>
                </a:solidFill>
              </a:rPr>
              <a:t>9</a:t>
            </a:r>
            <a:r>
              <a:rPr lang="en-US">
                <a:solidFill>
                  <a:srgbClr val="36363D"/>
                </a:solidFill>
              </a:rPr>
              <a:t>.</a:t>
            </a:r>
            <a:r>
              <a:rPr lang="en-US">
                <a:solidFill>
                  <a:srgbClr val="36363D"/>
                </a:solidFill>
              </a:rPr>
              <a:t> </a:t>
            </a:r>
            <a:r>
              <a:rPr lang="en-US">
                <a:solidFill>
                  <a:srgbClr val="36363D"/>
                </a:solidFill>
              </a:rPr>
              <a:t>हस्तांतरणीय</a:t>
            </a:r>
            <a:r>
              <a:rPr lang="en-US">
                <a:solidFill>
                  <a:srgbClr val="36363D"/>
                </a:solidFill>
              </a:rPr>
              <a:t> संबंध</a:t>
            </a:r>
            <a:endParaRPr lang="en-US">
              <a:solidFill>
                <a:srgbClr val="36363D"/>
              </a:solidFill>
            </a:endParaRPr>
          </a:p>
          <a:p>
            <a:pPr indent="0" marL="0">
              <a:buNone/>
            </a:pPr>
            <a:r>
              <a:rPr lang="en-US">
                <a:solidFill>
                  <a:srgbClr val="36363D"/>
                </a:solidFill>
              </a:rPr>
              <a:t>1</a:t>
            </a:r>
            <a:r>
              <a:rPr lang="en-US">
                <a:solidFill>
                  <a:srgbClr val="36363D"/>
                </a:solidFill>
              </a:rPr>
              <a:t>0</a:t>
            </a:r>
            <a:r>
              <a:rPr lang="en-US">
                <a:solidFill>
                  <a:srgbClr val="36363D"/>
                </a:solidFill>
              </a:rPr>
              <a:t>.</a:t>
            </a:r>
            <a:r>
              <a:rPr lang="en-US">
                <a:solidFill>
                  <a:srgbClr val="36363D"/>
                </a:solidFill>
              </a:rPr>
              <a:t> </a:t>
            </a:r>
            <a:r>
              <a:rPr lang="en-US">
                <a:solidFill>
                  <a:srgbClr val="36363D"/>
                </a:solidFill>
              </a:rPr>
              <a:t> साधं</a:t>
            </a:r>
            <a:r>
              <a:rPr lang="en-US">
                <a:solidFill>
                  <a:srgbClr val="36363D"/>
                </a:solidFill>
              </a:rPr>
              <a:t>न</a:t>
            </a:r>
            <a:r>
              <a:rPr lang="en-US">
                <a:solidFill>
                  <a:srgbClr val="36363D"/>
                </a:solidFill>
              </a:rPr>
              <a:t> स्वरूप </a:t>
            </a:r>
            <a:r>
              <a:rPr lang="en-US">
                <a:solidFill>
                  <a:srgbClr val="36363D"/>
                </a:solidFill>
              </a:rPr>
              <a:t>संबंध</a:t>
            </a:r>
            <a:endParaRPr lang="en-US">
              <a:solidFill>
                <a:srgbClr val="36363D"/>
              </a:solidFill>
            </a:endParaRPr>
          </a:p>
          <a:p>
            <a:pPr indent="0" marL="0">
              <a:buNone/>
            </a:pPr>
            <a:r>
              <a:rPr lang="en-US">
                <a:solidFill>
                  <a:srgbClr val="36363D"/>
                </a:solidFill>
              </a:rPr>
              <a:t>1</a:t>
            </a:r>
            <a:r>
              <a:rPr lang="en-US">
                <a:solidFill>
                  <a:srgbClr val="36363D"/>
                </a:solidFill>
              </a:rPr>
              <a:t>1</a:t>
            </a:r>
            <a:r>
              <a:rPr lang="en-US">
                <a:solidFill>
                  <a:srgbClr val="36363D"/>
                </a:solidFill>
              </a:rPr>
              <a:t>.</a:t>
            </a:r>
            <a:r>
              <a:rPr lang="en-US">
                <a:solidFill>
                  <a:srgbClr val="36363D"/>
                </a:solidFill>
              </a:rPr>
              <a:t> </a:t>
            </a:r>
            <a:r>
              <a:rPr lang="en-US">
                <a:solidFill>
                  <a:srgbClr val="36363D"/>
                </a:solidFill>
              </a:rPr>
              <a:t>औपचारिक</a:t>
            </a:r>
            <a:r>
              <a:rPr lang="en-US">
                <a:solidFill>
                  <a:srgbClr val="36363D"/>
                </a:solidFill>
              </a:rPr>
              <a:t> नियंत्रण</a:t>
            </a:r>
            <a:endParaRPr lang="en-US">
              <a:solidFill>
                <a:srgbClr val="36363D"/>
              </a:solidFill>
            </a:endParaRPr>
          </a:p>
          <a:p>
            <a:pPr indent="0" marL="0">
              <a:buNone/>
            </a:pPr>
            <a:r>
              <a:rPr lang="en-US">
                <a:solidFill>
                  <a:srgbClr val="36363D"/>
                </a:solidFill>
              </a:rPr>
              <a:t>1</a:t>
            </a:r>
            <a:r>
              <a:rPr lang="en-US">
                <a:solidFill>
                  <a:srgbClr val="36363D"/>
                </a:solidFill>
              </a:rPr>
              <a:t>2</a:t>
            </a:r>
            <a:r>
              <a:rPr lang="en-US">
                <a:solidFill>
                  <a:srgbClr val="36363D"/>
                </a:solidFill>
              </a:rPr>
              <a:t>.</a:t>
            </a:r>
            <a:r>
              <a:rPr lang="en-US">
                <a:solidFill>
                  <a:srgbClr val="36363D"/>
                </a:solidFill>
              </a:rPr>
              <a:t> </a:t>
            </a:r>
            <a:r>
              <a:rPr lang="en-US">
                <a:solidFill>
                  <a:srgbClr val="36363D"/>
                </a:solidFill>
              </a:rPr>
              <a:t>विशिष्ट</a:t>
            </a:r>
            <a:r>
              <a:rPr lang="en-US">
                <a:solidFill>
                  <a:srgbClr val="36363D"/>
                </a:solidFill>
              </a:rPr>
              <a:t> उद्दिष्टे</a:t>
            </a:r>
            <a:endParaRPr lang="en-US">
              <a:solidFill>
                <a:srgbClr val="36363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9" name=""/>
          <p:cNvSpPr>
            <a:spLocks noGrp="1"/>
          </p:cNvSpPr>
          <p:nvPr>
            <p:ph type="ctrTitle"/>
          </p:nvPr>
        </p:nvSpPr>
        <p:spPr>
          <a:xfrm>
            <a:off x="685800" y="1122363"/>
            <a:ext cx="7850332" cy="3534859"/>
          </a:xfrm>
          <a:solidFill>
            <a:srgbClr val="FFC000"/>
          </a:solidFill>
        </p:spPr>
        <p:txBody>
          <a:bodyPr/>
          <a:p>
            <a:r>
              <a:rPr b="1" sz="9100" lang="en-US"/>
              <a:t>धन्यवाद</a:t>
            </a:r>
            <a:br>
              <a:rPr b="1" sz="9100" lang="en-US"/>
            </a:br>
            <a:endParaRPr b="1" sz="91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CPH2001</dc:creator>
  <dcterms:created xsi:type="dcterms:W3CDTF">2015-05-11T00:30:45Z</dcterms:created>
  <dcterms:modified xsi:type="dcterms:W3CDTF">2020-12-22T05:19:20Z</dcterms:modified>
</cp:coreProperties>
</file>